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9" r:id="rId2"/>
    <p:sldId id="403" r:id="rId3"/>
    <p:sldId id="258" r:id="rId4"/>
    <p:sldId id="260" r:id="rId5"/>
    <p:sldId id="401" r:id="rId6"/>
    <p:sldId id="418" r:id="rId7"/>
    <p:sldId id="408" r:id="rId8"/>
    <p:sldId id="263" r:id="rId9"/>
    <p:sldId id="264" r:id="rId10"/>
    <p:sldId id="265" r:id="rId11"/>
    <p:sldId id="261" r:id="rId12"/>
    <p:sldId id="405" r:id="rId13"/>
    <p:sldId id="267" r:id="rId14"/>
    <p:sldId id="404" r:id="rId15"/>
    <p:sldId id="356" r:id="rId16"/>
    <p:sldId id="357" r:id="rId17"/>
    <p:sldId id="38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Потороакэ" initials="ИП" lastIdx="3" clrIdx="0">
    <p:extLst>
      <p:ext uri="{19B8F6BF-5375-455C-9EA6-DF929625EA0E}">
        <p15:presenceInfo xmlns:p15="http://schemas.microsoft.com/office/powerpoint/2012/main" userId="05b9de7b1105ea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96"/>
    <a:srgbClr val="DCD4DE"/>
    <a:srgbClr val="F1F1F6"/>
    <a:srgbClr val="D7CDE5"/>
    <a:srgbClr val="E0C4EE"/>
    <a:srgbClr val="ECEDF4"/>
    <a:srgbClr val="A5BBE3"/>
    <a:srgbClr val="FFCCCC"/>
    <a:srgbClr val="F9E4B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63" y="101"/>
      </p:cViewPr>
      <p:guideLst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827D8-62A7-414B-8140-A36DFFC41B69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543FC-F864-4DCD-B838-FA6F8870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81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	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43FC-F864-4DCD-B838-FA6F887000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2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43FC-F864-4DCD-B838-FA6F887000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4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43FC-F864-4DCD-B838-FA6F887000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4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43FC-F864-4DCD-B838-FA6F887000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4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43FC-F864-4DCD-B838-FA6F887000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4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09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1197F-6938-4AFB-806A-7739BC33B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D62D4C-CCA8-4BCA-BD35-9DADFC683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FD033-5F38-4BF6-A1C7-2952D387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60E2-4F09-4A21-BAAF-BF32C57EDF86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D9F80-6875-49EC-80D5-A15B084C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7D2CC-83CE-4815-B646-F090D51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2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4EBED-EFF0-42C5-BF27-4EF7984F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7842CB-9D6F-4756-BEF3-FC0B00FE5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01377-FAA1-4D5E-92C1-51C16EB3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AC22-1C02-4349-9998-DDF39BAE11A2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97FC-879D-4EC3-A2B2-66F58A9F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4E475-0254-4F38-A36A-183A5132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7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7819F9-F7D6-44AD-8F07-5B7FD68D6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0921EE-0559-4C1B-B570-262E0F4AA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AFB23-D12F-4DDA-BE73-0D52E9F7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04AB-3E8E-48FA-98FE-FBC1293D469C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CDCCE-46F9-4E5B-B8B7-D3DD0C84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8FDB0-EFF6-451E-8D90-68581983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0400" y="1817500"/>
            <a:ext cx="6814400" cy="322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" y="3401208"/>
            <a:ext cx="958833" cy="55600"/>
            <a:chOff x="0" y="2550906"/>
            <a:chExt cx="719125" cy="41700"/>
          </a:xfrm>
        </p:grpSpPr>
        <p:sp>
          <p:nvSpPr>
            <p:cNvPr id="14" name="Google Shape;14;p2"/>
            <p:cNvSpPr/>
            <p:nvPr/>
          </p:nvSpPr>
          <p:spPr>
            <a:xfrm>
              <a:off x="0" y="2550906"/>
              <a:ext cx="509100" cy="41700"/>
            </a:xfrm>
            <a:prstGeom prst="rect">
              <a:avLst/>
            </a:prstGeom>
            <a:gradFill>
              <a:gsLst>
                <a:gs pos="0">
                  <a:srgbClr val="FFFFFF">
                    <a:alpha val="2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6425" y="2550906"/>
              <a:ext cx="212700" cy="4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3575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46152-13C4-4DC3-9BFE-0C6C6362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7B0E1-EA10-4A93-A272-DBBE285E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37BA1-31D3-44A0-823E-929E68F7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B5DE-BF8F-4A93-BC0B-63E669C944CA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6D48C-85AC-41AB-921B-11061B2B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0FCAB1-5B50-4837-B198-E692E770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1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CBF33-0EE0-4ED2-BB37-17894EE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6E2E5-F6A3-4B3E-A146-8215138C3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B173C-7710-4C6E-A592-1F4D5ECE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44EF-DCEE-4EBB-8F9D-801F91ADF890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815FE-25FF-47DF-B0D7-EB5434EA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ADF019-4F86-48C4-B8D1-E783B6C7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2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B0E3F-E931-4E42-878D-1687CC1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F22F2-18B3-41E9-835D-88E3037CA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248915-79FD-4711-A0EF-2005D9BC9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3840B8-60CD-4FBD-AE47-1684E1FC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1500-CF93-4EF4-8107-D6C69D3F02C4}" type="datetime1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DD3CD7-0D45-41AF-9035-AB426BD1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034926-6AAC-4AA3-BEB0-EA06611C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3064B-EF45-4FA0-91A9-C3F8146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B1D99-5D92-4739-8937-888CDFB8A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88920C-04F1-42E9-8F93-96DF3A2C8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EC1151-4D00-4F89-A244-105F239CA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6F61A6-443C-4AF0-82CD-8E607B6A9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BE5C59-CD30-4FEC-9DD0-51A36E12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A51E-55CF-4877-A293-5D4DDE91C0F2}" type="datetime1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BD68FF-D691-4373-842A-76E935B3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9E21B1-7D13-475B-A729-0DD60457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2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5141-0A9D-4F13-873A-116CA711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CB553D-D6C7-40C5-934D-6E08365B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974B-002E-4FA0-9F71-820F3D69FA0A}" type="datetime1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47217-0715-41F1-B237-9288F61A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3069D2-7463-47D1-9F24-CB865C01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5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ACAEE0-10A7-484E-BEBA-6401155A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A5F8-17DA-4E37-B7FC-2E5539E25508}" type="datetime1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7FCEDA-A894-48D1-9448-72710999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73B068-DFC9-41B8-84CB-7E7FB3DC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0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63D4F-C570-461F-B1E6-BECDD011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E47CA-FAFA-44F1-A5CF-CE1C63F3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F51F48-0E6C-4CC2-B157-B23C05FE2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3F5B9D-7C3E-499D-BECC-5DA52291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8275-38E4-4757-A89B-B6367947115C}" type="datetime1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B26FB-D2B3-46A2-AA5F-CE11EE58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4F04E4-6FDD-47B2-9DDC-A8F35DF1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6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71220-BB5C-4433-90B9-DAAF06F1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D349EB-BB63-49F5-A6BD-CE674CF4D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DC818C-4053-484E-AA73-658D1960C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51DC0C-4749-4195-B558-EE545DCD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4312-D45F-4100-9FC7-6045A266DD58}" type="datetime1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B9CF5-D3AC-402F-8ADC-ECDDA4F2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A402F5-8530-4ED2-99C8-820A4062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3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EDF4"/>
            </a:gs>
            <a:gs pos="47000">
              <a:srgbClr val="FFFFFF">
                <a:alpha val="0"/>
              </a:srgbClr>
            </a:gs>
            <a:gs pos="100000">
              <a:srgbClr val="FFFFFF">
                <a:alpha val="0"/>
              </a:srgbClr>
            </a:gs>
          </a:gsLst>
          <a:lin ang="660013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41BB0-8F9F-4A82-9FED-C1473788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25B339-60EA-424C-B41B-6CBC9EC41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7C36D8-A5D0-455D-8501-9C7F7DE77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12D0-2E84-4353-A7D0-AEF674082601}" type="datetime1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9871C-9883-44E9-B45F-7168D6209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A8416-F820-49D8-A799-9F402E29C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2779-8449-498A-A276-9E3E5B74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5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jp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megafuture.ru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7F9426-D97A-46DF-9E06-A576DF152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32" name="Google Shape;72;p11">
            <a:extLst>
              <a:ext uri="{FF2B5EF4-FFF2-40B4-BE49-F238E27FC236}">
                <a16:creationId xmlns:a16="http://schemas.microsoft.com/office/drawing/2014/main" id="{38DA2A62-15DD-4218-BB0E-1CEF72DB91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01387" y="1796851"/>
            <a:ext cx="6161115" cy="32226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 err="1">
                <a:solidFill>
                  <a:srgbClr val="F9B233"/>
                </a:solidFill>
                <a:latin typeface="Qanelas Bold" panose="00000800000000000000" pitchFamily="2" charset="-52"/>
              </a:rPr>
              <a:t>OmegaBI</a:t>
            </a:r>
            <a:r>
              <a:rPr lang="en-US" sz="3200" dirty="0">
                <a:solidFill>
                  <a:srgbClr val="F9B233"/>
                </a:solidFill>
                <a:latin typeface="Qanelas Bold" panose="00000800000000000000" pitchFamily="2" charset="-52"/>
              </a:rPr>
              <a:t> </a:t>
            </a:r>
            <a:br>
              <a:rPr lang="en-US" sz="3200" dirty="0">
                <a:solidFill>
                  <a:srgbClr val="F9B233"/>
                </a:solidFill>
                <a:latin typeface="Qanelas Bold" panose="00000800000000000000" pitchFamily="2" charset="-52"/>
              </a:rPr>
            </a:br>
            <a:br>
              <a:rPr lang="en-US" sz="3200" dirty="0">
                <a:solidFill>
                  <a:schemeClr val="tx1"/>
                </a:solidFill>
                <a:latin typeface="Qanelas Bold" panose="00000800000000000000" pitchFamily="2" charset="-52"/>
              </a:rPr>
            </a:br>
            <a:r>
              <a:rPr lang="ru-RU" sz="3200" dirty="0">
                <a:solidFill>
                  <a:schemeClr val="bg1"/>
                </a:solidFill>
                <a:latin typeface="Qanelas Bold" panose="00000800000000000000" pitchFamily="2" charset="-52"/>
              </a:rPr>
              <a:t>Интеллектуальная платформа</a:t>
            </a:r>
            <a:br>
              <a:rPr lang="en-US" sz="3200" dirty="0">
                <a:solidFill>
                  <a:schemeClr val="bg1"/>
                </a:solidFill>
                <a:latin typeface="Qanelas Bold" panose="00000800000000000000" pitchFamily="2" charset="-52"/>
              </a:rPr>
            </a:br>
            <a:r>
              <a:rPr lang="ru-RU" sz="3200" dirty="0">
                <a:solidFill>
                  <a:schemeClr val="bg1"/>
                </a:solidFill>
                <a:latin typeface="Qanelas Bold" panose="00000800000000000000" pitchFamily="2" charset="-52"/>
              </a:rPr>
              <a:t>бизнес-анализа</a:t>
            </a:r>
          </a:p>
        </p:txBody>
      </p:sp>
      <p:grpSp>
        <p:nvGrpSpPr>
          <p:cNvPr id="35" name="Grupo 19">
            <a:extLst>
              <a:ext uri="{FF2B5EF4-FFF2-40B4-BE49-F238E27FC236}">
                <a16:creationId xmlns:a16="http://schemas.microsoft.com/office/drawing/2014/main" id="{01E0B5E9-5148-4A98-8DD0-D40D5120AC9D}"/>
              </a:ext>
            </a:extLst>
          </p:cNvPr>
          <p:cNvGrpSpPr/>
          <p:nvPr/>
        </p:nvGrpSpPr>
        <p:grpSpPr>
          <a:xfrm>
            <a:off x="6913883" y="1299442"/>
            <a:ext cx="4457606" cy="4288144"/>
            <a:chOff x="2444640" y="4131437"/>
            <a:chExt cx="710356" cy="684016"/>
          </a:xfrm>
        </p:grpSpPr>
        <p:sp>
          <p:nvSpPr>
            <p:cNvPr id="36" name="Google Shape;1246;p46">
              <a:extLst>
                <a:ext uri="{FF2B5EF4-FFF2-40B4-BE49-F238E27FC236}">
                  <a16:creationId xmlns:a16="http://schemas.microsoft.com/office/drawing/2014/main" id="{8D736A2F-D41D-433E-B337-CA59BA54DD66}"/>
                </a:ext>
              </a:extLst>
            </p:cNvPr>
            <p:cNvSpPr/>
            <p:nvPr/>
          </p:nvSpPr>
          <p:spPr>
            <a:xfrm>
              <a:off x="2739069" y="4133604"/>
              <a:ext cx="330621" cy="496759"/>
            </a:xfrm>
            <a:custGeom>
              <a:avLst/>
              <a:gdLst/>
              <a:ahLst/>
              <a:cxnLst/>
              <a:rect l="l" t="t" r="r" b="b"/>
              <a:pathLst>
                <a:path w="3306210" h="4967593" extrusionOk="0">
                  <a:moveTo>
                    <a:pt x="3306211" y="3438656"/>
                  </a:moveTo>
                  <a:cubicBezTo>
                    <a:pt x="3306211" y="4705032"/>
                    <a:pt x="2565657" y="5303146"/>
                    <a:pt x="1652644" y="4776104"/>
                  </a:cubicBezTo>
                  <a:cubicBezTo>
                    <a:pt x="739632" y="4249063"/>
                    <a:pt x="0" y="2794391"/>
                    <a:pt x="0" y="1528938"/>
                  </a:cubicBezTo>
                  <a:cubicBezTo>
                    <a:pt x="0" y="262562"/>
                    <a:pt x="740554" y="-335552"/>
                    <a:pt x="1653566" y="191490"/>
                  </a:cubicBezTo>
                  <a:cubicBezTo>
                    <a:pt x="2566579" y="718531"/>
                    <a:pt x="3306211" y="2172279"/>
                    <a:pt x="3306211" y="3438656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47;p46">
              <a:extLst>
                <a:ext uri="{FF2B5EF4-FFF2-40B4-BE49-F238E27FC236}">
                  <a16:creationId xmlns:a16="http://schemas.microsoft.com/office/drawing/2014/main" id="{9F055FE9-A004-4757-B4E5-4583D719F152}"/>
                </a:ext>
              </a:extLst>
            </p:cNvPr>
            <p:cNvSpPr/>
            <p:nvPr/>
          </p:nvSpPr>
          <p:spPr>
            <a:xfrm>
              <a:off x="2664128" y="4191909"/>
              <a:ext cx="165449" cy="248292"/>
            </a:xfrm>
            <a:custGeom>
              <a:avLst/>
              <a:gdLst/>
              <a:ahLst/>
              <a:cxnLst/>
              <a:rect l="l" t="t" r="r" b="b"/>
              <a:pathLst>
                <a:path w="1654488" h="2482919" extrusionOk="0">
                  <a:moveTo>
                    <a:pt x="1654489" y="191074"/>
                  </a:moveTo>
                  <a:cubicBezTo>
                    <a:pt x="1436842" y="65544"/>
                    <a:pt x="1221961" y="933"/>
                    <a:pt x="1021836" y="10"/>
                  </a:cubicBezTo>
                  <a:cubicBezTo>
                    <a:pt x="821711" y="-913"/>
                    <a:pt x="639109" y="62775"/>
                    <a:pt x="485095" y="187382"/>
                  </a:cubicBezTo>
                  <a:cubicBezTo>
                    <a:pt x="331082" y="311989"/>
                    <a:pt x="209347" y="493823"/>
                    <a:pt x="126346" y="723653"/>
                  </a:cubicBezTo>
                  <a:cubicBezTo>
                    <a:pt x="43345" y="953484"/>
                    <a:pt x="0" y="1227620"/>
                    <a:pt x="0" y="1528523"/>
                  </a:cubicBezTo>
                  <a:lnTo>
                    <a:pt x="1653567" y="2482920"/>
                  </a:lnTo>
                  <a:lnTo>
                    <a:pt x="1654489" y="19107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48;p46">
              <a:extLst>
                <a:ext uri="{FF2B5EF4-FFF2-40B4-BE49-F238E27FC236}">
                  <a16:creationId xmlns:a16="http://schemas.microsoft.com/office/drawing/2014/main" id="{8C5CFA64-1B07-4D2B-BF6B-4F6E2A4D1DBA}"/>
                </a:ext>
              </a:extLst>
            </p:cNvPr>
            <p:cNvSpPr/>
            <p:nvPr/>
          </p:nvSpPr>
          <p:spPr>
            <a:xfrm>
              <a:off x="2700909" y="4179300"/>
              <a:ext cx="330662" cy="477558"/>
            </a:xfrm>
            <a:custGeom>
              <a:avLst/>
              <a:gdLst/>
              <a:ahLst/>
              <a:cxnLst/>
              <a:rect l="l" t="t" r="r" b="b"/>
              <a:pathLst>
                <a:path w="3306620" h="4775580" extrusionOk="0">
                  <a:moveTo>
                    <a:pt x="0" y="1337448"/>
                  </a:moveTo>
                  <a:cubicBezTo>
                    <a:pt x="0" y="1790649"/>
                    <a:pt x="96835" y="2290000"/>
                    <a:pt x="278515" y="2771814"/>
                  </a:cubicBezTo>
                  <a:cubicBezTo>
                    <a:pt x="460195" y="3253627"/>
                    <a:pt x="718421" y="3696674"/>
                    <a:pt x="1019991" y="4044651"/>
                  </a:cubicBezTo>
                  <a:cubicBezTo>
                    <a:pt x="1321562" y="4392628"/>
                    <a:pt x="1654489" y="4629843"/>
                    <a:pt x="1975426" y="4726759"/>
                  </a:cubicBezTo>
                  <a:cubicBezTo>
                    <a:pt x="2296364" y="4823676"/>
                    <a:pt x="2590557" y="4775679"/>
                    <a:pt x="2822038" y="4588307"/>
                  </a:cubicBezTo>
                  <a:cubicBezTo>
                    <a:pt x="3053518" y="4400935"/>
                    <a:pt x="3210298" y="4083418"/>
                    <a:pt x="3274855" y="3676368"/>
                  </a:cubicBezTo>
                  <a:cubicBezTo>
                    <a:pt x="3338489" y="3268395"/>
                    <a:pt x="3306211" y="2788428"/>
                    <a:pt x="3180787" y="2297384"/>
                  </a:cubicBezTo>
                  <a:cubicBezTo>
                    <a:pt x="3055363" y="1806340"/>
                    <a:pt x="2844171" y="1325449"/>
                    <a:pt x="2572112" y="916554"/>
                  </a:cubicBezTo>
                  <a:cubicBezTo>
                    <a:pt x="2300053" y="507658"/>
                    <a:pt x="1980960" y="188295"/>
                    <a:pt x="1653566" y="0"/>
                  </a:cubicBezTo>
                  <a:lnTo>
                    <a:pt x="1653566" y="2292769"/>
                  </a:lnTo>
                  <a:lnTo>
                    <a:pt x="0" y="133744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6600474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49;p46">
              <a:extLst>
                <a:ext uri="{FF2B5EF4-FFF2-40B4-BE49-F238E27FC236}">
                  <a16:creationId xmlns:a16="http://schemas.microsoft.com/office/drawing/2014/main" id="{077608A6-D9A1-46DF-B79F-EABE52620501}"/>
                </a:ext>
              </a:extLst>
            </p:cNvPr>
            <p:cNvSpPr/>
            <p:nvPr/>
          </p:nvSpPr>
          <p:spPr>
            <a:xfrm>
              <a:off x="2473788" y="4131437"/>
              <a:ext cx="274549" cy="323609"/>
            </a:xfrm>
            <a:custGeom>
              <a:avLst/>
              <a:gdLst/>
              <a:ahLst/>
              <a:cxnLst/>
              <a:rect l="l" t="t" r="r" b="b"/>
              <a:pathLst>
                <a:path w="2745492" h="3236089" extrusionOk="0">
                  <a:moveTo>
                    <a:pt x="2743648" y="1584816"/>
                  </a:moveTo>
                  <a:lnTo>
                    <a:pt x="0" y="0"/>
                  </a:lnTo>
                  <a:lnTo>
                    <a:pt x="922" y="1431596"/>
                  </a:lnTo>
                  <a:lnTo>
                    <a:pt x="2502945" y="2877037"/>
                  </a:lnTo>
                  <a:lnTo>
                    <a:pt x="2745492" y="3236090"/>
                  </a:lnTo>
                  <a:lnTo>
                    <a:pt x="2743648" y="158481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50;p46">
              <a:extLst>
                <a:ext uri="{FF2B5EF4-FFF2-40B4-BE49-F238E27FC236}">
                  <a16:creationId xmlns:a16="http://schemas.microsoft.com/office/drawing/2014/main" id="{A7AD301D-B53F-401C-8FFF-6B9E2611424F}"/>
                </a:ext>
              </a:extLst>
            </p:cNvPr>
            <p:cNvSpPr/>
            <p:nvPr/>
          </p:nvSpPr>
          <p:spPr>
            <a:xfrm>
              <a:off x="2444640" y="4148281"/>
              <a:ext cx="103567" cy="98670"/>
            </a:xfrm>
            <a:custGeom>
              <a:avLst/>
              <a:gdLst/>
              <a:ahLst/>
              <a:cxnLst/>
              <a:rect l="l" t="t" r="r" b="b"/>
              <a:pathLst>
                <a:path w="1035669" h="986702" extrusionOk="0">
                  <a:moveTo>
                    <a:pt x="0" y="388589"/>
                  </a:moveTo>
                  <a:lnTo>
                    <a:pt x="0" y="0"/>
                  </a:lnTo>
                  <a:lnTo>
                    <a:pt x="1035669" y="598114"/>
                  </a:lnTo>
                  <a:lnTo>
                    <a:pt x="1035669" y="986703"/>
                  </a:lnTo>
                  <a:lnTo>
                    <a:pt x="0" y="3885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51;p46">
              <a:extLst>
                <a:ext uri="{FF2B5EF4-FFF2-40B4-BE49-F238E27FC236}">
                  <a16:creationId xmlns:a16="http://schemas.microsoft.com/office/drawing/2014/main" id="{D823F501-AC00-4838-87AA-6D7CBD124323}"/>
                </a:ext>
              </a:extLst>
            </p:cNvPr>
            <p:cNvSpPr/>
            <p:nvPr/>
          </p:nvSpPr>
          <p:spPr>
            <a:xfrm>
              <a:off x="2617049" y="4248978"/>
              <a:ext cx="60130" cy="47258"/>
            </a:xfrm>
            <a:custGeom>
              <a:avLst/>
              <a:gdLst/>
              <a:ahLst/>
              <a:cxnLst/>
              <a:rect l="l" t="t" r="r" b="b"/>
              <a:pathLst>
                <a:path w="601296" h="472583" extrusionOk="0">
                  <a:moveTo>
                    <a:pt x="601297" y="347054"/>
                  </a:moveTo>
                  <a:lnTo>
                    <a:pt x="0" y="0"/>
                  </a:lnTo>
                  <a:lnTo>
                    <a:pt x="0" y="125530"/>
                  </a:lnTo>
                  <a:lnTo>
                    <a:pt x="601297" y="472584"/>
                  </a:lnTo>
                  <a:lnTo>
                    <a:pt x="601297" y="347054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52;p46">
              <a:extLst>
                <a:ext uri="{FF2B5EF4-FFF2-40B4-BE49-F238E27FC236}">
                  <a16:creationId xmlns:a16="http://schemas.microsoft.com/office/drawing/2014/main" id="{ACBE01C3-3074-4C55-B1AF-D66DAE759E65}"/>
                </a:ext>
              </a:extLst>
            </p:cNvPr>
            <p:cNvSpPr/>
            <p:nvPr/>
          </p:nvSpPr>
          <p:spPr>
            <a:xfrm>
              <a:off x="2561510" y="4241982"/>
              <a:ext cx="115925" cy="79471"/>
            </a:xfrm>
            <a:custGeom>
              <a:avLst/>
              <a:gdLst/>
              <a:ahLst/>
              <a:cxnLst/>
              <a:rect l="l" t="t" r="r" b="b"/>
              <a:pathLst>
                <a:path w="1159248" h="794715" extrusionOk="0">
                  <a:moveTo>
                    <a:pt x="1159249" y="669186"/>
                  </a:moveTo>
                  <a:lnTo>
                    <a:pt x="0" y="0"/>
                  </a:lnTo>
                  <a:lnTo>
                    <a:pt x="0" y="125530"/>
                  </a:lnTo>
                  <a:lnTo>
                    <a:pt x="1159249" y="794716"/>
                  </a:lnTo>
                  <a:lnTo>
                    <a:pt x="1159249" y="669186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53;p46">
              <a:extLst>
                <a:ext uri="{FF2B5EF4-FFF2-40B4-BE49-F238E27FC236}">
                  <a16:creationId xmlns:a16="http://schemas.microsoft.com/office/drawing/2014/main" id="{69AE03E8-99B6-470A-99F6-1236520828CC}"/>
                </a:ext>
              </a:extLst>
            </p:cNvPr>
            <p:cNvSpPr/>
            <p:nvPr/>
          </p:nvSpPr>
          <p:spPr>
            <a:xfrm>
              <a:off x="2537051" y="4252936"/>
              <a:ext cx="140456" cy="93686"/>
            </a:xfrm>
            <a:custGeom>
              <a:avLst/>
              <a:gdLst/>
              <a:ahLst/>
              <a:cxnLst/>
              <a:rect l="l" t="t" r="r" b="b"/>
              <a:pathLst>
                <a:path w="1404563" h="936860" extrusionOk="0">
                  <a:moveTo>
                    <a:pt x="1404563" y="810407"/>
                  </a:moveTo>
                  <a:lnTo>
                    <a:pt x="0" y="0"/>
                  </a:lnTo>
                  <a:lnTo>
                    <a:pt x="0" y="125530"/>
                  </a:lnTo>
                  <a:lnTo>
                    <a:pt x="1404563" y="936860"/>
                  </a:lnTo>
                  <a:lnTo>
                    <a:pt x="1404563" y="810407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54;p46">
              <a:extLst>
                <a:ext uri="{FF2B5EF4-FFF2-40B4-BE49-F238E27FC236}">
                  <a16:creationId xmlns:a16="http://schemas.microsoft.com/office/drawing/2014/main" id="{2AFD7096-902D-4658-8A97-7092BAE70AF6}"/>
                </a:ext>
              </a:extLst>
            </p:cNvPr>
            <p:cNvSpPr/>
            <p:nvPr/>
          </p:nvSpPr>
          <p:spPr>
            <a:xfrm>
              <a:off x="2691806" y="4291056"/>
              <a:ext cx="31172" cy="46399"/>
            </a:xfrm>
            <a:custGeom>
              <a:avLst/>
              <a:gdLst/>
              <a:ahLst/>
              <a:cxnLst/>
              <a:rect l="l" t="t" r="r" b="b"/>
              <a:pathLst>
                <a:path w="311715" h="463988" extrusionOk="0">
                  <a:moveTo>
                    <a:pt x="0" y="142000"/>
                  </a:moveTo>
                  <a:cubicBezTo>
                    <a:pt x="0" y="260146"/>
                    <a:pt x="70090" y="395829"/>
                    <a:pt x="155858" y="445672"/>
                  </a:cubicBezTo>
                  <a:cubicBezTo>
                    <a:pt x="241626" y="495515"/>
                    <a:pt x="311715" y="440134"/>
                    <a:pt x="311715" y="321988"/>
                  </a:cubicBezTo>
                  <a:cubicBezTo>
                    <a:pt x="311715" y="203842"/>
                    <a:pt x="241626" y="68159"/>
                    <a:pt x="155858" y="18316"/>
                  </a:cubicBezTo>
                  <a:cubicBezTo>
                    <a:pt x="69168" y="-31527"/>
                    <a:pt x="0" y="23854"/>
                    <a:pt x="0" y="142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55;p46">
              <a:extLst>
                <a:ext uri="{FF2B5EF4-FFF2-40B4-BE49-F238E27FC236}">
                  <a16:creationId xmlns:a16="http://schemas.microsoft.com/office/drawing/2014/main" id="{E3036DF8-193F-4BA3-8E93-F6AFF293A379}"/>
                </a:ext>
              </a:extLst>
            </p:cNvPr>
            <p:cNvSpPr/>
            <p:nvPr/>
          </p:nvSpPr>
          <p:spPr>
            <a:xfrm>
              <a:off x="2857411" y="4510291"/>
              <a:ext cx="274549" cy="301733"/>
            </a:xfrm>
            <a:custGeom>
              <a:avLst/>
              <a:gdLst/>
              <a:ahLst/>
              <a:cxnLst/>
              <a:rect l="l" t="t" r="r" b="b"/>
              <a:pathLst>
                <a:path w="2745492" h="3017335" extrusionOk="0">
                  <a:moveTo>
                    <a:pt x="0" y="0"/>
                  </a:moveTo>
                  <a:lnTo>
                    <a:pt x="2744570" y="1585740"/>
                  </a:lnTo>
                  <a:lnTo>
                    <a:pt x="2745492" y="3017335"/>
                  </a:lnTo>
                  <a:lnTo>
                    <a:pt x="243470" y="1571894"/>
                  </a:lnTo>
                  <a:lnTo>
                    <a:pt x="1845" y="165127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56;p46">
              <a:extLst>
                <a:ext uri="{FF2B5EF4-FFF2-40B4-BE49-F238E27FC236}">
                  <a16:creationId xmlns:a16="http://schemas.microsoft.com/office/drawing/2014/main" id="{4044D304-2FD4-46D7-B2A3-2B67E9336BE8}"/>
                </a:ext>
              </a:extLst>
            </p:cNvPr>
            <p:cNvSpPr/>
            <p:nvPr/>
          </p:nvSpPr>
          <p:spPr>
            <a:xfrm>
              <a:off x="3051429" y="4654801"/>
              <a:ext cx="103567" cy="98670"/>
            </a:xfrm>
            <a:custGeom>
              <a:avLst/>
              <a:gdLst/>
              <a:ahLst/>
              <a:cxnLst/>
              <a:rect l="l" t="t" r="r" b="b"/>
              <a:pathLst>
                <a:path w="1035669" h="986702" extrusionOk="0">
                  <a:moveTo>
                    <a:pt x="0" y="388589"/>
                  </a:moveTo>
                  <a:lnTo>
                    <a:pt x="0" y="0"/>
                  </a:lnTo>
                  <a:lnTo>
                    <a:pt x="1035669" y="598114"/>
                  </a:lnTo>
                  <a:lnTo>
                    <a:pt x="1035669" y="986703"/>
                  </a:lnTo>
                  <a:lnTo>
                    <a:pt x="0" y="388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257;p46">
              <a:extLst>
                <a:ext uri="{FF2B5EF4-FFF2-40B4-BE49-F238E27FC236}">
                  <a16:creationId xmlns:a16="http://schemas.microsoft.com/office/drawing/2014/main" id="{E2505982-30A6-4936-A294-5F05ADC207B2}"/>
                </a:ext>
              </a:extLst>
            </p:cNvPr>
            <p:cNvSpPr/>
            <p:nvPr/>
          </p:nvSpPr>
          <p:spPr>
            <a:xfrm>
              <a:off x="2927846" y="4585768"/>
              <a:ext cx="60130" cy="47258"/>
            </a:xfrm>
            <a:custGeom>
              <a:avLst/>
              <a:gdLst/>
              <a:ahLst/>
              <a:cxnLst/>
              <a:rect l="l" t="t" r="r" b="b"/>
              <a:pathLst>
                <a:path w="601297" h="472583" extrusionOk="0">
                  <a:moveTo>
                    <a:pt x="0" y="0"/>
                  </a:moveTo>
                  <a:lnTo>
                    <a:pt x="601297" y="347054"/>
                  </a:lnTo>
                  <a:lnTo>
                    <a:pt x="601297" y="472583"/>
                  </a:lnTo>
                  <a:lnTo>
                    <a:pt x="0" y="125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258;p46">
              <a:extLst>
                <a:ext uri="{FF2B5EF4-FFF2-40B4-BE49-F238E27FC236}">
                  <a16:creationId xmlns:a16="http://schemas.microsoft.com/office/drawing/2014/main" id="{CD8E86C4-4920-42A2-B0A1-F276B4F199F8}"/>
                </a:ext>
              </a:extLst>
            </p:cNvPr>
            <p:cNvSpPr/>
            <p:nvPr/>
          </p:nvSpPr>
          <p:spPr>
            <a:xfrm>
              <a:off x="2927846" y="4610804"/>
              <a:ext cx="108547" cy="75226"/>
            </a:xfrm>
            <a:custGeom>
              <a:avLst/>
              <a:gdLst/>
              <a:ahLst/>
              <a:cxnLst/>
              <a:rect l="l" t="t" r="r" b="b"/>
              <a:pathLst>
                <a:path w="1085470" h="752257" extrusionOk="0">
                  <a:moveTo>
                    <a:pt x="0" y="0"/>
                  </a:moveTo>
                  <a:lnTo>
                    <a:pt x="1085470" y="626727"/>
                  </a:lnTo>
                  <a:lnTo>
                    <a:pt x="1085470" y="752257"/>
                  </a:lnTo>
                  <a:lnTo>
                    <a:pt x="0" y="12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259;p46">
              <a:extLst>
                <a:ext uri="{FF2B5EF4-FFF2-40B4-BE49-F238E27FC236}">
                  <a16:creationId xmlns:a16="http://schemas.microsoft.com/office/drawing/2014/main" id="{B625BCDF-935B-4A97-9385-70C67C914358}"/>
                </a:ext>
              </a:extLst>
            </p:cNvPr>
            <p:cNvSpPr/>
            <p:nvPr/>
          </p:nvSpPr>
          <p:spPr>
            <a:xfrm>
              <a:off x="2927846" y="4635932"/>
              <a:ext cx="140456" cy="93686"/>
            </a:xfrm>
            <a:custGeom>
              <a:avLst/>
              <a:gdLst/>
              <a:ahLst/>
              <a:cxnLst/>
              <a:rect l="l" t="t" r="r" b="b"/>
              <a:pathLst>
                <a:path w="1404563" h="936860" extrusionOk="0">
                  <a:moveTo>
                    <a:pt x="0" y="0"/>
                  </a:moveTo>
                  <a:lnTo>
                    <a:pt x="1404563" y="811330"/>
                  </a:lnTo>
                  <a:lnTo>
                    <a:pt x="1404563" y="936860"/>
                  </a:lnTo>
                  <a:lnTo>
                    <a:pt x="0" y="125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260;p46">
              <a:extLst>
                <a:ext uri="{FF2B5EF4-FFF2-40B4-BE49-F238E27FC236}">
                  <a16:creationId xmlns:a16="http://schemas.microsoft.com/office/drawing/2014/main" id="{B37C9C02-26FA-49B8-852B-42245F852CE0}"/>
                </a:ext>
              </a:extLst>
            </p:cNvPr>
            <p:cNvSpPr/>
            <p:nvPr/>
          </p:nvSpPr>
          <p:spPr>
            <a:xfrm>
              <a:off x="2881962" y="4558169"/>
              <a:ext cx="31172" cy="46399"/>
            </a:xfrm>
            <a:custGeom>
              <a:avLst/>
              <a:gdLst/>
              <a:ahLst/>
              <a:cxnLst/>
              <a:rect l="l" t="t" r="r" b="b"/>
              <a:pathLst>
                <a:path w="311715" h="463988" extrusionOk="0">
                  <a:moveTo>
                    <a:pt x="311715" y="321988"/>
                  </a:moveTo>
                  <a:cubicBezTo>
                    <a:pt x="311715" y="440134"/>
                    <a:pt x="241625" y="495515"/>
                    <a:pt x="155858" y="445672"/>
                  </a:cubicBezTo>
                  <a:cubicBezTo>
                    <a:pt x="70090" y="395829"/>
                    <a:pt x="0" y="260146"/>
                    <a:pt x="0" y="142000"/>
                  </a:cubicBezTo>
                  <a:cubicBezTo>
                    <a:pt x="0" y="23854"/>
                    <a:pt x="70090" y="-31527"/>
                    <a:pt x="155858" y="18316"/>
                  </a:cubicBezTo>
                  <a:cubicBezTo>
                    <a:pt x="241625" y="68159"/>
                    <a:pt x="311715" y="203842"/>
                    <a:pt x="311715" y="3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61;p46">
              <a:extLst>
                <a:ext uri="{FF2B5EF4-FFF2-40B4-BE49-F238E27FC236}">
                  <a16:creationId xmlns:a16="http://schemas.microsoft.com/office/drawing/2014/main" id="{A7E651C0-7D89-4F60-8FAB-8087E99FDFD6}"/>
                </a:ext>
              </a:extLst>
            </p:cNvPr>
            <p:cNvSpPr/>
            <p:nvPr/>
          </p:nvSpPr>
          <p:spPr>
            <a:xfrm>
              <a:off x="2664956" y="4439601"/>
              <a:ext cx="154567" cy="375852"/>
            </a:xfrm>
            <a:custGeom>
              <a:avLst/>
              <a:gdLst/>
              <a:ahLst/>
              <a:cxnLst/>
              <a:rect l="l" t="t" r="r" b="b"/>
              <a:pathLst>
                <a:path w="1545665" h="3758516" extrusionOk="0">
                  <a:moveTo>
                    <a:pt x="0" y="0"/>
                  </a:moveTo>
                  <a:lnTo>
                    <a:pt x="1545665" y="892555"/>
                  </a:lnTo>
                  <a:lnTo>
                    <a:pt x="1545665" y="3758516"/>
                  </a:lnTo>
                  <a:lnTo>
                    <a:pt x="0" y="286596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262;p46">
              <a:extLst>
                <a:ext uri="{FF2B5EF4-FFF2-40B4-BE49-F238E27FC236}">
                  <a16:creationId xmlns:a16="http://schemas.microsoft.com/office/drawing/2014/main" id="{585E0B88-5844-4F93-8B43-E23C1047D2CA}"/>
                </a:ext>
              </a:extLst>
            </p:cNvPr>
            <p:cNvSpPr/>
            <p:nvPr/>
          </p:nvSpPr>
          <p:spPr>
            <a:xfrm>
              <a:off x="2680128" y="4609239"/>
              <a:ext cx="124133" cy="84271"/>
            </a:xfrm>
            <a:custGeom>
              <a:avLst/>
              <a:gdLst/>
              <a:ahLst/>
              <a:cxnLst/>
              <a:rect l="l" t="t" r="r" b="b"/>
              <a:pathLst>
                <a:path w="1241327" h="842712" extrusionOk="0">
                  <a:moveTo>
                    <a:pt x="0" y="0"/>
                  </a:moveTo>
                  <a:lnTo>
                    <a:pt x="1241328" y="717182"/>
                  </a:lnTo>
                  <a:lnTo>
                    <a:pt x="1241328" y="842712"/>
                  </a:lnTo>
                  <a:lnTo>
                    <a:pt x="0" y="125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263;p46">
              <a:extLst>
                <a:ext uri="{FF2B5EF4-FFF2-40B4-BE49-F238E27FC236}">
                  <a16:creationId xmlns:a16="http://schemas.microsoft.com/office/drawing/2014/main" id="{586D1617-4040-4008-9EAE-7C8B12E66FE5}"/>
                </a:ext>
              </a:extLst>
            </p:cNvPr>
            <p:cNvSpPr/>
            <p:nvPr/>
          </p:nvSpPr>
          <p:spPr>
            <a:xfrm>
              <a:off x="2688771" y="4638693"/>
              <a:ext cx="106703" cy="74210"/>
            </a:xfrm>
            <a:custGeom>
              <a:avLst/>
              <a:gdLst/>
              <a:ahLst/>
              <a:cxnLst/>
              <a:rect l="l" t="t" r="r" b="b"/>
              <a:pathLst>
                <a:path w="1067025" h="742103" extrusionOk="0">
                  <a:moveTo>
                    <a:pt x="0" y="0"/>
                  </a:moveTo>
                  <a:lnTo>
                    <a:pt x="1067026" y="616574"/>
                  </a:lnTo>
                  <a:lnTo>
                    <a:pt x="1067026" y="742104"/>
                  </a:lnTo>
                  <a:lnTo>
                    <a:pt x="0" y="125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264;p46">
              <a:extLst>
                <a:ext uri="{FF2B5EF4-FFF2-40B4-BE49-F238E27FC236}">
                  <a16:creationId xmlns:a16="http://schemas.microsoft.com/office/drawing/2014/main" id="{74488AA3-AE10-4E47-ACB7-35AA3267E265}"/>
                </a:ext>
              </a:extLst>
            </p:cNvPr>
            <p:cNvSpPr/>
            <p:nvPr/>
          </p:nvSpPr>
          <p:spPr>
            <a:xfrm>
              <a:off x="2626520" y="4627832"/>
              <a:ext cx="107533" cy="94147"/>
            </a:xfrm>
            <a:custGeom>
              <a:avLst/>
              <a:gdLst/>
              <a:ahLst/>
              <a:cxnLst/>
              <a:rect l="l" t="t" r="r" b="b"/>
              <a:pathLst>
                <a:path w="1075325" h="941475" extrusionOk="0">
                  <a:moveTo>
                    <a:pt x="1075325" y="621189"/>
                  </a:moveTo>
                  <a:lnTo>
                    <a:pt x="0" y="0"/>
                  </a:lnTo>
                  <a:lnTo>
                    <a:pt x="0" y="320286"/>
                  </a:lnTo>
                  <a:lnTo>
                    <a:pt x="1075325" y="941475"/>
                  </a:lnTo>
                  <a:lnTo>
                    <a:pt x="1075325" y="6211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265;p46">
              <a:extLst>
                <a:ext uri="{FF2B5EF4-FFF2-40B4-BE49-F238E27FC236}">
                  <a16:creationId xmlns:a16="http://schemas.microsoft.com/office/drawing/2014/main" id="{BF2C22C8-2700-4757-A4F9-65B1CF36DF9D}"/>
                </a:ext>
              </a:extLst>
            </p:cNvPr>
            <p:cNvSpPr/>
            <p:nvPr/>
          </p:nvSpPr>
          <p:spPr>
            <a:xfrm>
              <a:off x="2723897" y="4514395"/>
              <a:ext cx="35783" cy="54442"/>
            </a:xfrm>
            <a:custGeom>
              <a:avLst/>
              <a:gdLst/>
              <a:ahLst/>
              <a:cxnLst/>
              <a:rect l="l" t="t" r="r" b="b"/>
              <a:pathLst>
                <a:path w="357826" h="544420" extrusionOk="0">
                  <a:moveTo>
                    <a:pt x="357827" y="376972"/>
                  </a:moveTo>
                  <a:cubicBezTo>
                    <a:pt x="357827" y="515425"/>
                    <a:pt x="277592" y="580959"/>
                    <a:pt x="178913" y="523732"/>
                  </a:cubicBezTo>
                  <a:cubicBezTo>
                    <a:pt x="80234" y="466505"/>
                    <a:pt x="0" y="306823"/>
                    <a:pt x="0" y="167448"/>
                  </a:cubicBezTo>
                  <a:cubicBezTo>
                    <a:pt x="0" y="28996"/>
                    <a:pt x="80234" y="-36538"/>
                    <a:pt x="178913" y="20689"/>
                  </a:cubicBezTo>
                  <a:cubicBezTo>
                    <a:pt x="277592" y="78839"/>
                    <a:pt x="357827" y="238520"/>
                    <a:pt x="357827" y="3769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266;p46">
              <a:extLst>
                <a:ext uri="{FF2B5EF4-FFF2-40B4-BE49-F238E27FC236}">
                  <a16:creationId xmlns:a16="http://schemas.microsoft.com/office/drawing/2014/main" id="{6839EDF7-1B9C-40D7-9CBD-392A784158FB}"/>
                </a:ext>
              </a:extLst>
            </p:cNvPr>
            <p:cNvSpPr/>
            <p:nvPr/>
          </p:nvSpPr>
          <p:spPr>
            <a:xfrm>
              <a:off x="2710345" y="4574041"/>
              <a:ext cx="62967" cy="64421"/>
            </a:xfrm>
            <a:custGeom>
              <a:avLst/>
              <a:gdLst/>
              <a:ahLst/>
              <a:cxnLst/>
              <a:rect l="l" t="t" r="r" b="b"/>
              <a:pathLst>
                <a:path w="629667" h="644208" extrusionOk="0">
                  <a:moveTo>
                    <a:pt x="314834" y="37292"/>
                  </a:moveTo>
                  <a:cubicBezTo>
                    <a:pt x="155287" y="-55932"/>
                    <a:pt x="23408" y="31754"/>
                    <a:pt x="352" y="232048"/>
                  </a:cubicBezTo>
                  <a:cubicBezTo>
                    <a:pt x="-3337" y="267123"/>
                    <a:pt x="22485" y="313273"/>
                    <a:pt x="54763" y="331734"/>
                  </a:cubicBezTo>
                  <a:lnTo>
                    <a:pt x="574904" y="636329"/>
                  </a:lnTo>
                  <a:cubicBezTo>
                    <a:pt x="607182" y="654789"/>
                    <a:pt x="633005" y="640021"/>
                    <a:pt x="629316" y="600331"/>
                  </a:cubicBezTo>
                  <a:cubicBezTo>
                    <a:pt x="606260" y="371424"/>
                    <a:pt x="474380" y="130517"/>
                    <a:pt x="314834" y="37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267;p46">
              <a:extLst>
                <a:ext uri="{FF2B5EF4-FFF2-40B4-BE49-F238E27FC236}">
                  <a16:creationId xmlns:a16="http://schemas.microsoft.com/office/drawing/2014/main" id="{C9DB6EB3-CCB3-4DA7-B12E-ACDE65DAF5C1}"/>
                </a:ext>
              </a:extLst>
            </p:cNvPr>
            <p:cNvSpPr/>
            <p:nvPr/>
          </p:nvSpPr>
          <p:spPr>
            <a:xfrm>
              <a:off x="2539810" y="4380233"/>
              <a:ext cx="72764" cy="123961"/>
            </a:xfrm>
            <a:custGeom>
              <a:avLst/>
              <a:gdLst/>
              <a:ahLst/>
              <a:cxnLst/>
              <a:rect l="l" t="t" r="r" b="b"/>
              <a:pathLst>
                <a:path w="727642" h="1239608" extrusionOk="0">
                  <a:moveTo>
                    <a:pt x="394716" y="360899"/>
                  </a:moveTo>
                  <a:lnTo>
                    <a:pt x="0" y="132914"/>
                  </a:lnTo>
                  <a:lnTo>
                    <a:pt x="0" y="0"/>
                  </a:lnTo>
                  <a:lnTo>
                    <a:pt x="394716" y="227984"/>
                  </a:lnTo>
                  <a:cubicBezTo>
                    <a:pt x="426995" y="246445"/>
                    <a:pt x="474029" y="284288"/>
                    <a:pt x="513685" y="342439"/>
                  </a:cubicBezTo>
                  <a:cubicBezTo>
                    <a:pt x="557030" y="404280"/>
                    <a:pt x="587463" y="482737"/>
                    <a:pt x="587463" y="567654"/>
                  </a:cubicBezTo>
                  <a:cubicBezTo>
                    <a:pt x="587463" y="661801"/>
                    <a:pt x="563485" y="715337"/>
                    <a:pt x="518296" y="730105"/>
                  </a:cubicBezTo>
                  <a:cubicBezTo>
                    <a:pt x="475873" y="743950"/>
                    <a:pt x="425150" y="719952"/>
                    <a:pt x="394716" y="702414"/>
                  </a:cubicBezTo>
                  <a:lnTo>
                    <a:pt x="232403" y="608267"/>
                  </a:lnTo>
                  <a:lnTo>
                    <a:pt x="231481" y="607344"/>
                  </a:lnTo>
                  <a:cubicBezTo>
                    <a:pt x="217647" y="599037"/>
                    <a:pt x="195514" y="590730"/>
                    <a:pt x="177991" y="596268"/>
                  </a:cubicBezTo>
                  <a:cubicBezTo>
                    <a:pt x="163235" y="600883"/>
                    <a:pt x="147558" y="614728"/>
                    <a:pt x="147558" y="667340"/>
                  </a:cubicBezTo>
                  <a:cubicBezTo>
                    <a:pt x="147558" y="719952"/>
                    <a:pt x="164158" y="751334"/>
                    <a:pt x="177069" y="770717"/>
                  </a:cubicBezTo>
                  <a:cubicBezTo>
                    <a:pt x="193669" y="794716"/>
                    <a:pt x="215803" y="811330"/>
                    <a:pt x="229636" y="818714"/>
                  </a:cubicBezTo>
                  <a:lnTo>
                    <a:pt x="231481" y="819637"/>
                  </a:lnTo>
                  <a:lnTo>
                    <a:pt x="727643" y="1106695"/>
                  </a:lnTo>
                  <a:lnTo>
                    <a:pt x="727643" y="1239609"/>
                  </a:lnTo>
                  <a:lnTo>
                    <a:pt x="235170" y="954397"/>
                  </a:lnTo>
                  <a:cubicBezTo>
                    <a:pt x="201047" y="936860"/>
                    <a:pt x="152169" y="899016"/>
                    <a:pt x="109746" y="839944"/>
                  </a:cubicBezTo>
                  <a:cubicBezTo>
                    <a:pt x="63634" y="774409"/>
                    <a:pt x="32278" y="692261"/>
                    <a:pt x="32278" y="600883"/>
                  </a:cubicBezTo>
                  <a:cubicBezTo>
                    <a:pt x="32278" y="509504"/>
                    <a:pt x="63634" y="463353"/>
                    <a:pt x="108824" y="450431"/>
                  </a:cubicBezTo>
                  <a:cubicBezTo>
                    <a:pt x="151246" y="438432"/>
                    <a:pt x="200125" y="455969"/>
                    <a:pt x="234248" y="476276"/>
                  </a:cubicBezTo>
                  <a:lnTo>
                    <a:pt x="394716" y="569500"/>
                  </a:lnTo>
                  <a:cubicBezTo>
                    <a:pt x="417772" y="583345"/>
                    <a:pt x="435295" y="588883"/>
                    <a:pt x="447284" y="585191"/>
                  </a:cubicBezTo>
                  <a:cubicBezTo>
                    <a:pt x="456506" y="582422"/>
                    <a:pt x="473106" y="569500"/>
                    <a:pt x="473106" y="502120"/>
                  </a:cubicBezTo>
                  <a:cubicBezTo>
                    <a:pt x="473106" y="457815"/>
                    <a:pt x="459273" y="429202"/>
                    <a:pt x="445439" y="410742"/>
                  </a:cubicBezTo>
                  <a:cubicBezTo>
                    <a:pt x="428839" y="385820"/>
                    <a:pt x="407628" y="368283"/>
                    <a:pt x="394716" y="360899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268;p46">
              <a:extLst>
                <a:ext uri="{FF2B5EF4-FFF2-40B4-BE49-F238E27FC236}">
                  <a16:creationId xmlns:a16="http://schemas.microsoft.com/office/drawing/2014/main" id="{A2708B17-A48F-403F-8D04-BEB004B7276D}"/>
                </a:ext>
              </a:extLst>
            </p:cNvPr>
            <p:cNvSpPr/>
            <p:nvPr/>
          </p:nvSpPr>
          <p:spPr>
            <a:xfrm>
              <a:off x="2515902" y="4358317"/>
              <a:ext cx="31172" cy="46816"/>
            </a:xfrm>
            <a:custGeom>
              <a:avLst/>
              <a:gdLst/>
              <a:ahLst/>
              <a:cxnLst/>
              <a:rect l="l" t="t" r="r" b="b"/>
              <a:pathLst>
                <a:path w="311715" h="468158" extrusionOk="0">
                  <a:moveTo>
                    <a:pt x="311715" y="324073"/>
                  </a:moveTo>
                  <a:cubicBezTo>
                    <a:pt x="311715" y="443142"/>
                    <a:pt x="241625" y="499446"/>
                    <a:pt x="155858" y="450526"/>
                  </a:cubicBezTo>
                  <a:cubicBezTo>
                    <a:pt x="70090" y="400684"/>
                    <a:pt x="0" y="264077"/>
                    <a:pt x="0" y="144085"/>
                  </a:cubicBezTo>
                  <a:cubicBezTo>
                    <a:pt x="0" y="25017"/>
                    <a:pt x="70090" y="-31287"/>
                    <a:pt x="155858" y="17632"/>
                  </a:cubicBezTo>
                  <a:cubicBezTo>
                    <a:pt x="241625" y="67475"/>
                    <a:pt x="311715" y="205004"/>
                    <a:pt x="311715" y="3240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269;p46">
              <a:extLst>
                <a:ext uri="{FF2B5EF4-FFF2-40B4-BE49-F238E27FC236}">
                  <a16:creationId xmlns:a16="http://schemas.microsoft.com/office/drawing/2014/main" id="{AAAFCE87-72E7-464E-B1D9-93D5F0CE84FF}"/>
                </a:ext>
              </a:extLst>
            </p:cNvPr>
            <p:cNvSpPr/>
            <p:nvPr/>
          </p:nvSpPr>
          <p:spPr>
            <a:xfrm>
              <a:off x="2601417" y="4476134"/>
              <a:ext cx="31172" cy="46816"/>
            </a:xfrm>
            <a:custGeom>
              <a:avLst/>
              <a:gdLst/>
              <a:ahLst/>
              <a:cxnLst/>
              <a:rect l="l" t="t" r="r" b="b"/>
              <a:pathLst>
                <a:path w="311715" h="468158" extrusionOk="0">
                  <a:moveTo>
                    <a:pt x="311715" y="324073"/>
                  </a:moveTo>
                  <a:cubicBezTo>
                    <a:pt x="311715" y="443142"/>
                    <a:pt x="241625" y="499446"/>
                    <a:pt x="155858" y="450526"/>
                  </a:cubicBezTo>
                  <a:cubicBezTo>
                    <a:pt x="70090" y="400684"/>
                    <a:pt x="0" y="264077"/>
                    <a:pt x="0" y="144085"/>
                  </a:cubicBezTo>
                  <a:cubicBezTo>
                    <a:pt x="0" y="25016"/>
                    <a:pt x="70090" y="-31288"/>
                    <a:pt x="155858" y="17632"/>
                  </a:cubicBezTo>
                  <a:cubicBezTo>
                    <a:pt x="241625" y="67475"/>
                    <a:pt x="311715" y="205004"/>
                    <a:pt x="311715" y="3240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rupo 14">
            <a:extLst>
              <a:ext uri="{FF2B5EF4-FFF2-40B4-BE49-F238E27FC236}">
                <a16:creationId xmlns:a16="http://schemas.microsoft.com/office/drawing/2014/main" id="{9235B6DE-110D-424B-88A5-32946813B730}"/>
              </a:ext>
            </a:extLst>
          </p:cNvPr>
          <p:cNvGrpSpPr/>
          <p:nvPr/>
        </p:nvGrpSpPr>
        <p:grpSpPr>
          <a:xfrm>
            <a:off x="9266338" y="7622148"/>
            <a:ext cx="743968" cy="852939"/>
            <a:chOff x="5419407" y="3281869"/>
            <a:chExt cx="743968" cy="852939"/>
          </a:xfrm>
        </p:grpSpPr>
        <p:sp>
          <p:nvSpPr>
            <p:cNvPr id="73" name="Google Shape;1068;p46">
              <a:extLst>
                <a:ext uri="{FF2B5EF4-FFF2-40B4-BE49-F238E27FC236}">
                  <a16:creationId xmlns:a16="http://schemas.microsoft.com/office/drawing/2014/main" id="{F6BDDA23-F2DA-4E8C-B871-8357305EB8D2}"/>
                </a:ext>
              </a:extLst>
            </p:cNvPr>
            <p:cNvSpPr/>
            <p:nvPr/>
          </p:nvSpPr>
          <p:spPr>
            <a:xfrm>
              <a:off x="5419407" y="3621745"/>
              <a:ext cx="657536" cy="466127"/>
            </a:xfrm>
            <a:custGeom>
              <a:avLst/>
              <a:gdLst/>
              <a:ahLst/>
              <a:cxnLst/>
              <a:rect l="l" t="t" r="r" b="b"/>
              <a:pathLst>
                <a:path w="6575358" h="4661273" extrusionOk="0">
                  <a:moveTo>
                    <a:pt x="821939" y="267047"/>
                  </a:moveTo>
                  <a:cubicBezTo>
                    <a:pt x="148314" y="-318021"/>
                    <a:pt x="53758" y="239450"/>
                    <a:pt x="8896" y="247729"/>
                  </a:cubicBezTo>
                  <a:cubicBezTo>
                    <a:pt x="8896" y="247729"/>
                    <a:pt x="-11120" y="382267"/>
                    <a:pt x="8896" y="872814"/>
                  </a:cubicBezTo>
                  <a:lnTo>
                    <a:pt x="6575358" y="4661273"/>
                  </a:lnTo>
                  <a:lnTo>
                    <a:pt x="6575358" y="1995346"/>
                  </a:lnTo>
                  <a:cubicBezTo>
                    <a:pt x="5828573" y="658933"/>
                    <a:pt x="5334398" y="-274555"/>
                    <a:pt x="4848504" y="156657"/>
                  </a:cubicBezTo>
                  <a:cubicBezTo>
                    <a:pt x="4006473" y="902482"/>
                    <a:pt x="3596501" y="1403378"/>
                    <a:pt x="2595036" y="368469"/>
                  </a:cubicBezTo>
                  <a:cubicBezTo>
                    <a:pt x="2001473" y="-244888"/>
                    <a:pt x="1630841" y="969406"/>
                    <a:pt x="821939" y="26704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9607"/>
                    <a:alpha val="29800"/>
                  </a:srgbClr>
                </a:gs>
                <a:gs pos="4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069;p46">
              <a:extLst>
                <a:ext uri="{FF2B5EF4-FFF2-40B4-BE49-F238E27FC236}">
                  <a16:creationId xmlns:a16="http://schemas.microsoft.com/office/drawing/2014/main" id="{9350D412-8BFE-448F-9E4B-1DD7744F514B}"/>
                </a:ext>
              </a:extLst>
            </p:cNvPr>
            <p:cNvSpPr/>
            <p:nvPr/>
          </p:nvSpPr>
          <p:spPr>
            <a:xfrm>
              <a:off x="5505839" y="3664023"/>
              <a:ext cx="657536" cy="470785"/>
            </a:xfrm>
            <a:custGeom>
              <a:avLst/>
              <a:gdLst/>
              <a:ahLst/>
              <a:cxnLst/>
              <a:rect l="l" t="t" r="r" b="b"/>
              <a:pathLst>
                <a:path w="6575357" h="4707850" extrusionOk="0">
                  <a:moveTo>
                    <a:pt x="822629" y="313625"/>
                  </a:moveTo>
                  <a:cubicBezTo>
                    <a:pt x="149004" y="-271443"/>
                    <a:pt x="54448" y="285338"/>
                    <a:pt x="8896" y="294307"/>
                  </a:cubicBezTo>
                  <a:cubicBezTo>
                    <a:pt x="8896" y="294307"/>
                    <a:pt x="-11120" y="428845"/>
                    <a:pt x="8896" y="919392"/>
                  </a:cubicBezTo>
                  <a:lnTo>
                    <a:pt x="6575358" y="4707851"/>
                  </a:lnTo>
                  <a:lnTo>
                    <a:pt x="6575358" y="2041924"/>
                  </a:lnTo>
                  <a:cubicBezTo>
                    <a:pt x="5512466" y="499219"/>
                    <a:pt x="4811924" y="786234"/>
                    <a:pt x="4204557" y="1009085"/>
                  </a:cubicBezTo>
                  <a:cubicBezTo>
                    <a:pt x="3609614" y="1227105"/>
                    <a:pt x="3391514" y="771745"/>
                    <a:pt x="2638518" y="122512"/>
                  </a:cubicBezTo>
                  <a:cubicBezTo>
                    <a:pt x="2019418" y="-411501"/>
                    <a:pt x="1631531" y="1015984"/>
                    <a:pt x="822629" y="31362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9607"/>
                    <a:alpha val="29800"/>
                  </a:srgbClr>
                </a:gs>
                <a:gs pos="4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070;p46">
              <a:extLst>
                <a:ext uri="{FF2B5EF4-FFF2-40B4-BE49-F238E27FC236}">
                  <a16:creationId xmlns:a16="http://schemas.microsoft.com/office/drawing/2014/main" id="{41636F86-9D21-4FE8-93F2-0DED4B0F0F3E}"/>
                </a:ext>
              </a:extLst>
            </p:cNvPr>
            <p:cNvSpPr/>
            <p:nvPr/>
          </p:nvSpPr>
          <p:spPr>
            <a:xfrm>
              <a:off x="5932557" y="3619063"/>
              <a:ext cx="14356" cy="21562"/>
            </a:xfrm>
            <a:custGeom>
              <a:avLst/>
              <a:gdLst/>
              <a:ahLst/>
              <a:cxnLst/>
              <a:rect l="l" t="t" r="r" b="b"/>
              <a:pathLst>
                <a:path w="143559" h="215617" extrusionOk="0">
                  <a:moveTo>
                    <a:pt x="143559" y="149060"/>
                  </a:moveTo>
                  <a:cubicBezTo>
                    <a:pt x="143559" y="93865"/>
                    <a:pt x="111120" y="31080"/>
                    <a:pt x="71780" y="8312"/>
                  </a:cubicBezTo>
                  <a:cubicBezTo>
                    <a:pt x="31749" y="-14456"/>
                    <a:pt x="0" y="11072"/>
                    <a:pt x="0" y="66267"/>
                  </a:cubicBezTo>
                  <a:cubicBezTo>
                    <a:pt x="0" y="121463"/>
                    <a:pt x="32439" y="184247"/>
                    <a:pt x="71780" y="207015"/>
                  </a:cubicBezTo>
                  <a:cubicBezTo>
                    <a:pt x="111120" y="230473"/>
                    <a:pt x="143559" y="204255"/>
                    <a:pt x="143559" y="149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071;p46">
              <a:extLst>
                <a:ext uri="{FF2B5EF4-FFF2-40B4-BE49-F238E27FC236}">
                  <a16:creationId xmlns:a16="http://schemas.microsoft.com/office/drawing/2014/main" id="{DB5E7B62-DDA4-4A8B-A145-ECEDE26177E8}"/>
                </a:ext>
              </a:extLst>
            </p:cNvPr>
            <p:cNvSpPr/>
            <p:nvPr/>
          </p:nvSpPr>
          <p:spPr>
            <a:xfrm>
              <a:off x="5742144" y="3656207"/>
              <a:ext cx="14908" cy="20998"/>
            </a:xfrm>
            <a:custGeom>
              <a:avLst/>
              <a:gdLst/>
              <a:ahLst/>
              <a:cxnLst/>
              <a:rect l="l" t="t" r="r" b="b"/>
              <a:pathLst>
                <a:path w="149080" h="209976" extrusionOk="0">
                  <a:moveTo>
                    <a:pt x="149081" y="147765"/>
                  </a:moveTo>
                  <a:cubicBezTo>
                    <a:pt x="149081" y="94639"/>
                    <a:pt x="115952" y="32544"/>
                    <a:pt x="74541" y="9087"/>
                  </a:cubicBezTo>
                  <a:cubicBezTo>
                    <a:pt x="33129" y="-14371"/>
                    <a:pt x="0" y="9087"/>
                    <a:pt x="0" y="62212"/>
                  </a:cubicBezTo>
                  <a:cubicBezTo>
                    <a:pt x="0" y="115337"/>
                    <a:pt x="33129" y="177432"/>
                    <a:pt x="74541" y="200890"/>
                  </a:cubicBezTo>
                  <a:cubicBezTo>
                    <a:pt x="115262" y="224348"/>
                    <a:pt x="149081" y="200890"/>
                    <a:pt x="149081" y="1477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072;p46">
              <a:extLst>
                <a:ext uri="{FF2B5EF4-FFF2-40B4-BE49-F238E27FC236}">
                  <a16:creationId xmlns:a16="http://schemas.microsoft.com/office/drawing/2014/main" id="{85CDA180-EE91-42EA-ABF6-6CD2AA6DCD4B}"/>
                </a:ext>
              </a:extLst>
            </p:cNvPr>
            <p:cNvSpPr/>
            <p:nvPr/>
          </p:nvSpPr>
          <p:spPr>
            <a:xfrm>
              <a:off x="5901039" y="3281869"/>
              <a:ext cx="127409" cy="323789"/>
            </a:xfrm>
            <a:custGeom>
              <a:avLst/>
              <a:gdLst/>
              <a:ahLst/>
              <a:cxnLst/>
              <a:rect l="l" t="t" r="r" b="b"/>
              <a:pathLst>
                <a:path w="1274089" h="3237886" extrusionOk="0">
                  <a:moveTo>
                    <a:pt x="0" y="0"/>
                  </a:moveTo>
                  <a:lnTo>
                    <a:pt x="1274090" y="734786"/>
                  </a:lnTo>
                  <a:lnTo>
                    <a:pt x="1274090" y="3237887"/>
                  </a:lnTo>
                  <a:lnTo>
                    <a:pt x="0" y="2503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073;p46">
              <a:extLst>
                <a:ext uri="{FF2B5EF4-FFF2-40B4-BE49-F238E27FC236}">
                  <a16:creationId xmlns:a16="http://schemas.microsoft.com/office/drawing/2014/main" id="{8BEC04A4-46DE-4EB7-AE31-88AF6C37DFBE}"/>
                </a:ext>
              </a:extLst>
            </p:cNvPr>
            <p:cNvSpPr/>
            <p:nvPr/>
          </p:nvSpPr>
          <p:spPr>
            <a:xfrm>
              <a:off x="5876197" y="3303335"/>
              <a:ext cx="127478" cy="323789"/>
            </a:xfrm>
            <a:custGeom>
              <a:avLst/>
              <a:gdLst/>
              <a:ahLst/>
              <a:cxnLst/>
              <a:rect l="l" t="t" r="r" b="b"/>
              <a:pathLst>
                <a:path w="1274779" h="3237886" extrusionOk="0">
                  <a:moveTo>
                    <a:pt x="1274780" y="734786"/>
                  </a:moveTo>
                  <a:lnTo>
                    <a:pt x="690" y="0"/>
                  </a:lnTo>
                  <a:lnTo>
                    <a:pt x="0" y="2503101"/>
                  </a:lnTo>
                  <a:lnTo>
                    <a:pt x="550772" y="2820473"/>
                  </a:lnTo>
                  <a:lnTo>
                    <a:pt x="637735" y="2991578"/>
                  </a:lnTo>
                  <a:lnTo>
                    <a:pt x="724009" y="2921205"/>
                  </a:lnTo>
                  <a:lnTo>
                    <a:pt x="1274780" y="323788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074;p46">
              <a:extLst>
                <a:ext uri="{FF2B5EF4-FFF2-40B4-BE49-F238E27FC236}">
                  <a16:creationId xmlns:a16="http://schemas.microsoft.com/office/drawing/2014/main" id="{CEF5EF31-AC76-43A0-90EB-EE0CFB449C02}"/>
                </a:ext>
              </a:extLst>
            </p:cNvPr>
            <p:cNvSpPr/>
            <p:nvPr/>
          </p:nvSpPr>
          <p:spPr>
            <a:xfrm>
              <a:off x="5942742" y="3429035"/>
              <a:ext cx="44034" cy="66165"/>
            </a:xfrm>
            <a:custGeom>
              <a:avLst/>
              <a:gdLst/>
              <a:ahLst/>
              <a:cxnLst/>
              <a:rect l="l" t="t" r="r" b="b"/>
              <a:pathLst>
                <a:path w="440340" h="661652" extrusionOk="0">
                  <a:moveTo>
                    <a:pt x="440341" y="254588"/>
                  </a:moveTo>
                  <a:cubicBezTo>
                    <a:pt x="440341" y="334621"/>
                    <a:pt x="428608" y="407754"/>
                    <a:pt x="406522" y="469159"/>
                  </a:cubicBezTo>
                  <a:cubicBezTo>
                    <a:pt x="384436" y="530564"/>
                    <a:pt x="351997" y="578859"/>
                    <a:pt x="311276" y="611976"/>
                  </a:cubicBezTo>
                  <a:cubicBezTo>
                    <a:pt x="270554" y="645094"/>
                    <a:pt x="221551" y="661652"/>
                    <a:pt x="168406" y="661652"/>
                  </a:cubicBezTo>
                  <a:cubicBezTo>
                    <a:pt x="115262" y="661652"/>
                    <a:pt x="57286" y="644404"/>
                    <a:pt x="0" y="610597"/>
                  </a:cubicBezTo>
                  <a:lnTo>
                    <a:pt x="0" y="0"/>
                  </a:lnTo>
                  <a:lnTo>
                    <a:pt x="440341" y="254588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075;p46">
              <a:extLst>
                <a:ext uri="{FF2B5EF4-FFF2-40B4-BE49-F238E27FC236}">
                  <a16:creationId xmlns:a16="http://schemas.microsoft.com/office/drawing/2014/main" id="{C4296E64-7A87-41B1-A5C8-376FB90F8273}"/>
                </a:ext>
              </a:extLst>
            </p:cNvPr>
            <p:cNvSpPr/>
            <p:nvPr/>
          </p:nvSpPr>
          <p:spPr>
            <a:xfrm>
              <a:off x="5898768" y="3376677"/>
              <a:ext cx="44103" cy="113633"/>
            </a:xfrm>
            <a:custGeom>
              <a:avLst/>
              <a:gdLst/>
              <a:ahLst/>
              <a:cxnLst/>
              <a:rect l="l" t="t" r="r" b="b"/>
              <a:pathLst>
                <a:path w="441030" h="1136330" extrusionOk="0">
                  <a:moveTo>
                    <a:pt x="441031" y="1136331"/>
                  </a:moveTo>
                  <a:cubicBezTo>
                    <a:pt x="363730" y="1091484"/>
                    <a:pt x="287809" y="1019731"/>
                    <a:pt x="220861" y="927279"/>
                  </a:cubicBezTo>
                  <a:cubicBezTo>
                    <a:pt x="153912" y="834827"/>
                    <a:pt x="98007" y="725817"/>
                    <a:pt x="59356" y="610597"/>
                  </a:cubicBezTo>
                  <a:cubicBezTo>
                    <a:pt x="20706" y="495377"/>
                    <a:pt x="0" y="378087"/>
                    <a:pt x="0" y="271146"/>
                  </a:cubicBezTo>
                  <a:cubicBezTo>
                    <a:pt x="0" y="164206"/>
                    <a:pt x="20706" y="70374"/>
                    <a:pt x="59356" y="0"/>
                  </a:cubicBezTo>
                  <a:lnTo>
                    <a:pt x="441031" y="525734"/>
                  </a:lnTo>
                  <a:lnTo>
                    <a:pt x="441031" y="1136331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076;p46">
              <a:extLst>
                <a:ext uri="{FF2B5EF4-FFF2-40B4-BE49-F238E27FC236}">
                  <a16:creationId xmlns:a16="http://schemas.microsoft.com/office/drawing/2014/main" id="{11E3CD71-FC8E-4FD7-9F5C-D6086F3A0E43}"/>
                </a:ext>
              </a:extLst>
            </p:cNvPr>
            <p:cNvSpPr/>
            <p:nvPr/>
          </p:nvSpPr>
          <p:spPr>
            <a:xfrm>
              <a:off x="5904618" y="3363123"/>
              <a:ext cx="82271" cy="91555"/>
            </a:xfrm>
            <a:custGeom>
              <a:avLst/>
              <a:gdLst/>
              <a:ahLst/>
              <a:cxnLst/>
              <a:rect l="l" t="t" r="r" b="b"/>
              <a:pathLst>
                <a:path w="822705" h="915549" extrusionOk="0">
                  <a:moveTo>
                    <a:pt x="822706" y="915550"/>
                  </a:moveTo>
                  <a:cubicBezTo>
                    <a:pt x="822706" y="781012"/>
                    <a:pt x="790957" y="631985"/>
                    <a:pt x="731601" y="491237"/>
                  </a:cubicBezTo>
                  <a:cubicBezTo>
                    <a:pt x="672244" y="350489"/>
                    <a:pt x="589422" y="226300"/>
                    <a:pt x="496246" y="137298"/>
                  </a:cubicBezTo>
                  <a:cubicBezTo>
                    <a:pt x="402380" y="48296"/>
                    <a:pt x="302993" y="0"/>
                    <a:pt x="213268" y="0"/>
                  </a:cubicBezTo>
                  <a:cubicBezTo>
                    <a:pt x="123544" y="0"/>
                    <a:pt x="49003" y="47606"/>
                    <a:pt x="0" y="135918"/>
                  </a:cubicBezTo>
                  <a:lnTo>
                    <a:pt x="381675" y="661652"/>
                  </a:lnTo>
                  <a:lnTo>
                    <a:pt x="822706" y="9155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077;p46">
              <a:extLst>
                <a:ext uri="{FF2B5EF4-FFF2-40B4-BE49-F238E27FC236}">
                  <a16:creationId xmlns:a16="http://schemas.microsoft.com/office/drawing/2014/main" id="{4624B156-3934-43DA-8F4D-F9E35B044E53}"/>
                </a:ext>
              </a:extLst>
            </p:cNvPr>
            <p:cNvSpPr/>
            <p:nvPr/>
          </p:nvSpPr>
          <p:spPr>
            <a:xfrm>
              <a:off x="5892850" y="3492608"/>
              <a:ext cx="77646" cy="54160"/>
            </a:xfrm>
            <a:custGeom>
              <a:avLst/>
              <a:gdLst/>
              <a:ahLst/>
              <a:cxnLst/>
              <a:rect l="l" t="t" r="r" b="b"/>
              <a:pathLst>
                <a:path w="776463" h="541602" extrusionOk="0">
                  <a:moveTo>
                    <a:pt x="0" y="0"/>
                  </a:moveTo>
                  <a:lnTo>
                    <a:pt x="776463" y="447771"/>
                  </a:lnTo>
                  <a:lnTo>
                    <a:pt x="776463" y="541603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078;p46">
              <a:extLst>
                <a:ext uri="{FF2B5EF4-FFF2-40B4-BE49-F238E27FC236}">
                  <a16:creationId xmlns:a16="http://schemas.microsoft.com/office/drawing/2014/main" id="{CD27B791-A082-499F-BA68-E85371733769}"/>
                </a:ext>
              </a:extLst>
            </p:cNvPr>
            <p:cNvSpPr/>
            <p:nvPr/>
          </p:nvSpPr>
          <p:spPr>
            <a:xfrm>
              <a:off x="5892850" y="3510909"/>
              <a:ext cx="94142" cy="63681"/>
            </a:xfrm>
            <a:custGeom>
              <a:avLst/>
              <a:gdLst/>
              <a:ahLst/>
              <a:cxnLst/>
              <a:rect l="l" t="t" r="r" b="b"/>
              <a:pathLst>
                <a:path w="941418" h="636814" extrusionOk="0">
                  <a:moveTo>
                    <a:pt x="0" y="0"/>
                  </a:moveTo>
                  <a:lnTo>
                    <a:pt x="941419" y="542982"/>
                  </a:lnTo>
                  <a:lnTo>
                    <a:pt x="941419" y="636814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079;p46">
              <a:extLst>
                <a:ext uri="{FF2B5EF4-FFF2-40B4-BE49-F238E27FC236}">
                  <a16:creationId xmlns:a16="http://schemas.microsoft.com/office/drawing/2014/main" id="{B4A2F64D-3519-4F07-874A-700B767557FC}"/>
                </a:ext>
              </a:extLst>
            </p:cNvPr>
            <p:cNvSpPr/>
            <p:nvPr/>
          </p:nvSpPr>
          <p:spPr>
            <a:xfrm>
              <a:off x="5892850" y="3529211"/>
              <a:ext cx="61013" cy="44570"/>
            </a:xfrm>
            <a:custGeom>
              <a:avLst/>
              <a:gdLst/>
              <a:ahLst/>
              <a:cxnLst/>
              <a:rect l="l" t="t" r="r" b="b"/>
              <a:pathLst>
                <a:path w="610127" h="445701" extrusionOk="0">
                  <a:moveTo>
                    <a:pt x="0" y="0"/>
                  </a:moveTo>
                  <a:lnTo>
                    <a:pt x="610128" y="351869"/>
                  </a:lnTo>
                  <a:lnTo>
                    <a:pt x="610128" y="445701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080;p46">
              <a:extLst>
                <a:ext uri="{FF2B5EF4-FFF2-40B4-BE49-F238E27FC236}">
                  <a16:creationId xmlns:a16="http://schemas.microsoft.com/office/drawing/2014/main" id="{0635BB76-FBB7-4084-A627-39270F96BAAF}"/>
                </a:ext>
              </a:extLst>
            </p:cNvPr>
            <p:cNvSpPr/>
            <p:nvPr/>
          </p:nvSpPr>
          <p:spPr>
            <a:xfrm>
              <a:off x="5710489" y="3319159"/>
              <a:ext cx="127409" cy="323789"/>
            </a:xfrm>
            <a:custGeom>
              <a:avLst/>
              <a:gdLst/>
              <a:ahLst/>
              <a:cxnLst/>
              <a:rect l="l" t="t" r="r" b="b"/>
              <a:pathLst>
                <a:path w="1274089" h="3237886" extrusionOk="0">
                  <a:moveTo>
                    <a:pt x="0" y="0"/>
                  </a:moveTo>
                  <a:lnTo>
                    <a:pt x="1274090" y="734786"/>
                  </a:lnTo>
                  <a:lnTo>
                    <a:pt x="1274090" y="3237887"/>
                  </a:lnTo>
                  <a:lnTo>
                    <a:pt x="0" y="2503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081;p46">
              <a:extLst>
                <a:ext uri="{FF2B5EF4-FFF2-40B4-BE49-F238E27FC236}">
                  <a16:creationId xmlns:a16="http://schemas.microsoft.com/office/drawing/2014/main" id="{992EFCF3-C3B8-464D-931F-511D9B6221A4}"/>
                </a:ext>
              </a:extLst>
            </p:cNvPr>
            <p:cNvSpPr/>
            <p:nvPr/>
          </p:nvSpPr>
          <p:spPr>
            <a:xfrm>
              <a:off x="5685991" y="3340763"/>
              <a:ext cx="127478" cy="323789"/>
            </a:xfrm>
            <a:custGeom>
              <a:avLst/>
              <a:gdLst/>
              <a:ahLst/>
              <a:cxnLst/>
              <a:rect l="l" t="t" r="r" b="b"/>
              <a:pathLst>
                <a:path w="1274779" h="3237886" extrusionOk="0">
                  <a:moveTo>
                    <a:pt x="1274780" y="734786"/>
                  </a:moveTo>
                  <a:lnTo>
                    <a:pt x="690" y="0"/>
                  </a:lnTo>
                  <a:lnTo>
                    <a:pt x="0" y="2503791"/>
                  </a:lnTo>
                  <a:lnTo>
                    <a:pt x="551461" y="2821163"/>
                  </a:lnTo>
                  <a:lnTo>
                    <a:pt x="637735" y="2991578"/>
                  </a:lnTo>
                  <a:lnTo>
                    <a:pt x="724009" y="2921204"/>
                  </a:lnTo>
                  <a:lnTo>
                    <a:pt x="1274780" y="323788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9803"/>
                    <a:alpha val="298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082;p46">
              <a:extLst>
                <a:ext uri="{FF2B5EF4-FFF2-40B4-BE49-F238E27FC236}">
                  <a16:creationId xmlns:a16="http://schemas.microsoft.com/office/drawing/2014/main" id="{80CA3D6F-DF29-49BE-B16A-B44FD443DA1A}"/>
                </a:ext>
              </a:extLst>
            </p:cNvPr>
            <p:cNvSpPr/>
            <p:nvPr/>
          </p:nvSpPr>
          <p:spPr>
            <a:xfrm>
              <a:off x="5752466" y="3466532"/>
              <a:ext cx="44103" cy="65613"/>
            </a:xfrm>
            <a:custGeom>
              <a:avLst/>
              <a:gdLst/>
              <a:ahLst/>
              <a:cxnLst/>
              <a:rect l="l" t="t" r="r" b="b"/>
              <a:pathLst>
                <a:path w="441031" h="656132" extrusionOk="0">
                  <a:moveTo>
                    <a:pt x="441031" y="254588"/>
                  </a:moveTo>
                  <a:cubicBezTo>
                    <a:pt x="441031" y="361528"/>
                    <a:pt x="420326" y="455360"/>
                    <a:pt x="381675" y="525734"/>
                  </a:cubicBezTo>
                  <a:cubicBezTo>
                    <a:pt x="343024" y="596108"/>
                    <a:pt x="287119" y="640954"/>
                    <a:pt x="220171" y="656132"/>
                  </a:cubicBezTo>
                  <a:lnTo>
                    <a:pt x="0" y="0"/>
                  </a:lnTo>
                  <a:lnTo>
                    <a:pt x="441031" y="254588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083;p46">
              <a:extLst>
                <a:ext uri="{FF2B5EF4-FFF2-40B4-BE49-F238E27FC236}">
                  <a16:creationId xmlns:a16="http://schemas.microsoft.com/office/drawing/2014/main" id="{85DE32CB-CF86-47A2-AF78-1D7A133C00D8}"/>
                </a:ext>
              </a:extLst>
            </p:cNvPr>
            <p:cNvSpPr/>
            <p:nvPr/>
          </p:nvSpPr>
          <p:spPr>
            <a:xfrm>
              <a:off x="5721431" y="3466601"/>
              <a:ext cx="53214" cy="66087"/>
            </a:xfrm>
            <a:custGeom>
              <a:avLst/>
              <a:gdLst/>
              <a:ahLst/>
              <a:cxnLst/>
              <a:rect l="l" t="t" r="r" b="b"/>
              <a:pathLst>
                <a:path w="532135" h="660871" extrusionOk="0">
                  <a:moveTo>
                    <a:pt x="532136" y="655443"/>
                  </a:moveTo>
                  <a:cubicBezTo>
                    <a:pt x="447933" y="674071"/>
                    <a:pt x="350616" y="644404"/>
                    <a:pt x="253990" y="571960"/>
                  </a:cubicBezTo>
                  <a:cubicBezTo>
                    <a:pt x="158053" y="498827"/>
                    <a:pt x="68329" y="386366"/>
                    <a:pt x="0" y="251828"/>
                  </a:cubicBezTo>
                  <a:lnTo>
                    <a:pt x="311966" y="0"/>
                  </a:lnTo>
                  <a:lnTo>
                    <a:pt x="532136" y="655443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084;p46">
              <a:extLst>
                <a:ext uri="{FF2B5EF4-FFF2-40B4-BE49-F238E27FC236}">
                  <a16:creationId xmlns:a16="http://schemas.microsoft.com/office/drawing/2014/main" id="{1785D601-E88F-4A66-B9A7-FE06E9D3F467}"/>
                </a:ext>
              </a:extLst>
            </p:cNvPr>
            <p:cNvSpPr/>
            <p:nvPr/>
          </p:nvSpPr>
          <p:spPr>
            <a:xfrm>
              <a:off x="5708631" y="3400552"/>
              <a:ext cx="88068" cy="91624"/>
            </a:xfrm>
            <a:custGeom>
              <a:avLst/>
              <a:gdLst/>
              <a:ahLst/>
              <a:cxnLst/>
              <a:rect l="l" t="t" r="r" b="b"/>
              <a:pathLst>
                <a:path w="880681" h="916239" extrusionOk="0">
                  <a:moveTo>
                    <a:pt x="880682" y="916240"/>
                  </a:moveTo>
                  <a:cubicBezTo>
                    <a:pt x="880682" y="815509"/>
                    <a:pt x="862737" y="706498"/>
                    <a:pt x="828918" y="598178"/>
                  </a:cubicBezTo>
                  <a:cubicBezTo>
                    <a:pt x="794408" y="489857"/>
                    <a:pt x="745405" y="385676"/>
                    <a:pt x="685358" y="295294"/>
                  </a:cubicBezTo>
                  <a:cubicBezTo>
                    <a:pt x="625312" y="204912"/>
                    <a:pt x="555603" y="130399"/>
                    <a:pt x="483823" y="78653"/>
                  </a:cubicBezTo>
                  <a:cubicBezTo>
                    <a:pt x="411353" y="26908"/>
                    <a:pt x="338883" y="0"/>
                    <a:pt x="271935" y="0"/>
                  </a:cubicBezTo>
                  <a:cubicBezTo>
                    <a:pt x="204986" y="0"/>
                    <a:pt x="145630" y="26218"/>
                    <a:pt x="100078" y="77273"/>
                  </a:cubicBezTo>
                  <a:cubicBezTo>
                    <a:pt x="53835" y="128329"/>
                    <a:pt x="22776" y="202152"/>
                    <a:pt x="8282" y="292534"/>
                  </a:cubicBezTo>
                  <a:cubicBezTo>
                    <a:pt x="-5522" y="382917"/>
                    <a:pt x="-2071" y="486407"/>
                    <a:pt x="18635" y="594728"/>
                  </a:cubicBezTo>
                  <a:cubicBezTo>
                    <a:pt x="39341" y="703049"/>
                    <a:pt x="77301" y="812059"/>
                    <a:pt x="129065" y="912790"/>
                  </a:cubicBezTo>
                  <a:lnTo>
                    <a:pt x="441031" y="660962"/>
                  </a:lnTo>
                  <a:lnTo>
                    <a:pt x="880682" y="916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085;p46">
              <a:extLst>
                <a:ext uri="{FF2B5EF4-FFF2-40B4-BE49-F238E27FC236}">
                  <a16:creationId xmlns:a16="http://schemas.microsoft.com/office/drawing/2014/main" id="{B0C927BC-01B2-4845-AE89-7C97D7048E74}"/>
                </a:ext>
              </a:extLst>
            </p:cNvPr>
            <p:cNvSpPr/>
            <p:nvPr/>
          </p:nvSpPr>
          <p:spPr>
            <a:xfrm>
              <a:off x="5702644" y="3530105"/>
              <a:ext cx="88137" cy="60232"/>
            </a:xfrm>
            <a:custGeom>
              <a:avLst/>
              <a:gdLst/>
              <a:ahLst/>
              <a:cxnLst/>
              <a:rect l="l" t="t" r="r" b="b"/>
              <a:pathLst>
                <a:path w="881371" h="602317" extrusionOk="0">
                  <a:moveTo>
                    <a:pt x="0" y="0"/>
                  </a:moveTo>
                  <a:lnTo>
                    <a:pt x="881372" y="508485"/>
                  </a:lnTo>
                  <a:lnTo>
                    <a:pt x="881372" y="602317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086;p46">
              <a:extLst>
                <a:ext uri="{FF2B5EF4-FFF2-40B4-BE49-F238E27FC236}">
                  <a16:creationId xmlns:a16="http://schemas.microsoft.com/office/drawing/2014/main" id="{C7FF74BF-E133-45B1-B2BF-E4705F6CA015}"/>
                </a:ext>
              </a:extLst>
            </p:cNvPr>
            <p:cNvSpPr/>
            <p:nvPr/>
          </p:nvSpPr>
          <p:spPr>
            <a:xfrm>
              <a:off x="5702644" y="3548338"/>
              <a:ext cx="91519" cy="62232"/>
            </a:xfrm>
            <a:custGeom>
              <a:avLst/>
              <a:gdLst/>
              <a:ahLst/>
              <a:cxnLst/>
              <a:rect l="l" t="t" r="r" b="b"/>
              <a:pathLst>
                <a:path w="915191" h="622325" extrusionOk="0">
                  <a:moveTo>
                    <a:pt x="0" y="0"/>
                  </a:moveTo>
                  <a:lnTo>
                    <a:pt x="915191" y="528494"/>
                  </a:lnTo>
                  <a:lnTo>
                    <a:pt x="915191" y="622325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087;p46">
              <a:extLst>
                <a:ext uri="{FF2B5EF4-FFF2-40B4-BE49-F238E27FC236}">
                  <a16:creationId xmlns:a16="http://schemas.microsoft.com/office/drawing/2014/main" id="{2871FC82-2D45-4611-A30F-6C4CC86128CA}"/>
                </a:ext>
              </a:extLst>
            </p:cNvPr>
            <p:cNvSpPr/>
            <p:nvPr/>
          </p:nvSpPr>
          <p:spPr>
            <a:xfrm>
              <a:off x="5702644" y="3566639"/>
              <a:ext cx="61013" cy="44570"/>
            </a:xfrm>
            <a:custGeom>
              <a:avLst/>
              <a:gdLst/>
              <a:ahLst/>
              <a:cxnLst/>
              <a:rect l="l" t="t" r="r" b="b"/>
              <a:pathLst>
                <a:path w="610127" h="445700" extrusionOk="0">
                  <a:moveTo>
                    <a:pt x="0" y="0"/>
                  </a:moveTo>
                  <a:lnTo>
                    <a:pt x="610127" y="351869"/>
                  </a:lnTo>
                  <a:lnTo>
                    <a:pt x="610127" y="445701"/>
                  </a:lnTo>
                  <a:lnTo>
                    <a:pt x="0" y="93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04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69;p46">
            <a:extLst>
              <a:ext uri="{FF2B5EF4-FFF2-40B4-BE49-F238E27FC236}">
                <a16:creationId xmlns:a16="http://schemas.microsoft.com/office/drawing/2014/main" id="{2DD7ACCF-C605-4309-9ABD-BDE94E9312DA}"/>
              </a:ext>
            </a:extLst>
          </p:cNvPr>
          <p:cNvSpPr/>
          <p:nvPr/>
        </p:nvSpPr>
        <p:spPr>
          <a:xfrm>
            <a:off x="7419961" y="1669626"/>
            <a:ext cx="4772039" cy="3518747"/>
          </a:xfrm>
          <a:custGeom>
            <a:avLst/>
            <a:gdLst/>
            <a:ahLst/>
            <a:cxnLst/>
            <a:rect l="l" t="t" r="r" b="b"/>
            <a:pathLst>
              <a:path w="6575357" h="4707850" extrusionOk="0">
                <a:moveTo>
                  <a:pt x="822629" y="313625"/>
                </a:moveTo>
                <a:cubicBezTo>
                  <a:pt x="149004" y="-271443"/>
                  <a:pt x="54448" y="285338"/>
                  <a:pt x="8896" y="294307"/>
                </a:cubicBezTo>
                <a:cubicBezTo>
                  <a:pt x="8896" y="294307"/>
                  <a:pt x="-11120" y="428845"/>
                  <a:pt x="8896" y="919392"/>
                </a:cubicBezTo>
                <a:lnTo>
                  <a:pt x="6575358" y="4707851"/>
                </a:lnTo>
                <a:lnTo>
                  <a:pt x="6575358" y="2041924"/>
                </a:lnTo>
                <a:cubicBezTo>
                  <a:pt x="5512466" y="499219"/>
                  <a:pt x="4811924" y="786234"/>
                  <a:pt x="4204557" y="1009085"/>
                </a:cubicBezTo>
                <a:cubicBezTo>
                  <a:pt x="3609614" y="1227105"/>
                  <a:pt x="3391514" y="771745"/>
                  <a:pt x="2638518" y="122512"/>
                </a:cubicBezTo>
                <a:cubicBezTo>
                  <a:pt x="2019418" y="-411501"/>
                  <a:pt x="1631531" y="1015984"/>
                  <a:pt x="822629" y="31362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660013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960145D-A49B-48EA-A2F1-C4657B9EE7A7}"/>
              </a:ext>
            </a:extLst>
          </p:cNvPr>
          <p:cNvSpPr txBox="1">
            <a:spLocks/>
          </p:cNvSpPr>
          <p:nvPr/>
        </p:nvSpPr>
        <p:spPr>
          <a:xfrm>
            <a:off x="345884" y="342900"/>
            <a:ext cx="10167176" cy="637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60257F"/>
                </a:solidFill>
                <a:latin typeface="Qanelas Bold" panose="00000800000000000000" pitchFamily="2" charset="-52"/>
              </a:rPr>
              <a:t>Примеры интерфейса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E98F27-6CA4-42C6-9F26-552546E05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" r="39430"/>
          <a:stretch/>
        </p:blipFill>
        <p:spPr>
          <a:xfrm>
            <a:off x="345884" y="1536192"/>
            <a:ext cx="4372220" cy="4320540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3A089A-1180-4077-8AD5-172E10D45B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2"/>
          <a:stretch/>
        </p:blipFill>
        <p:spPr>
          <a:xfrm>
            <a:off x="4630444" y="1020458"/>
            <a:ext cx="7325059" cy="4134046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44D4E8-4F66-4ECA-9504-ABABA209C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9515" b="37410"/>
          <a:stretch/>
        </p:blipFill>
        <p:spPr>
          <a:xfrm>
            <a:off x="1990801" y="4197805"/>
            <a:ext cx="8357667" cy="2341107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DDEDB4-1645-44AD-8564-31A0B04724D7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  <p:sp>
        <p:nvSpPr>
          <p:cNvPr id="16" name="Номер слайда 23">
            <a:extLst>
              <a:ext uri="{FF2B5EF4-FFF2-40B4-BE49-F238E27FC236}">
                <a16:creationId xmlns:a16="http://schemas.microsoft.com/office/drawing/2014/main" id="{D5AC92DD-F4EC-4C97-A0F8-AA9B5515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067" y="6384737"/>
            <a:ext cx="446376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10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772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E58B2B7-192B-4E39-95EC-7B0B767A40C6}"/>
              </a:ext>
            </a:extLst>
          </p:cNvPr>
          <p:cNvSpPr/>
          <p:nvPr/>
        </p:nvSpPr>
        <p:spPr>
          <a:xfrm>
            <a:off x="765815" y="1349920"/>
            <a:ext cx="3781731" cy="2047936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endParaRPr lang="ru-RU" sz="1200" dirty="0">
              <a:solidFill>
                <a:schemeClr val="tx1"/>
              </a:solidFill>
              <a:latin typeface="Qanelas" panose="000005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649337-89EB-4773-9E3D-10A06865DEE5}"/>
              </a:ext>
            </a:extLst>
          </p:cNvPr>
          <p:cNvSpPr txBox="1"/>
          <p:nvPr/>
        </p:nvSpPr>
        <p:spPr>
          <a:xfrm>
            <a:off x="901173" y="1467328"/>
            <a:ext cx="228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Qanelas SemiBold" panose="00000700000000000000" pitchFamily="50" charset="-52"/>
              </a:rPr>
              <a:t>Служебная СУБД: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D03CB2-808E-46F6-94D2-F512A64605DF}"/>
              </a:ext>
            </a:extLst>
          </p:cNvPr>
          <p:cNvSpPr/>
          <p:nvPr/>
        </p:nvSpPr>
        <p:spPr>
          <a:xfrm>
            <a:off x="1028354" y="1744327"/>
            <a:ext cx="3517390" cy="1383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solidFill>
                  <a:srgbClr val="4D4D4D"/>
                </a:solidFill>
                <a:latin typeface="Qanelas" panose="00000500000000000000" pitchFamily="50" charset="-52"/>
              </a:rPr>
              <a:t>Схемы моделей данных</a:t>
            </a:r>
          </a:p>
          <a:p>
            <a:pPr>
              <a:lnSpc>
                <a:spcPts val="1700"/>
              </a:lnSpc>
            </a:pPr>
            <a:r>
              <a:rPr lang="ru-RU" sz="1200" dirty="0">
                <a:solidFill>
                  <a:srgbClr val="4D4D4D"/>
                </a:solidFill>
                <a:latin typeface="Qanelas" panose="00000500000000000000" pitchFamily="50" charset="-52"/>
              </a:rPr>
              <a:t>Структуры аналитических приложений</a:t>
            </a:r>
          </a:p>
          <a:p>
            <a:pPr>
              <a:lnSpc>
                <a:spcPts val="1700"/>
              </a:lnSpc>
            </a:pPr>
            <a:r>
              <a:rPr lang="ru-RU" sz="1200" dirty="0">
                <a:solidFill>
                  <a:srgbClr val="4D4D4D"/>
                </a:solidFill>
                <a:latin typeface="Qanelas" panose="00000500000000000000" pitchFamily="50" charset="-52"/>
              </a:rPr>
              <a:t>Настройки сценарного анализа и интерактивного взаимодействия</a:t>
            </a:r>
          </a:p>
          <a:p>
            <a:pPr>
              <a:lnSpc>
                <a:spcPts val="1700"/>
              </a:lnSpc>
            </a:pPr>
            <a:r>
              <a:rPr lang="ru-RU" sz="1200" dirty="0">
                <a:solidFill>
                  <a:srgbClr val="4D4D4D"/>
                </a:solidFill>
                <a:latin typeface="Qanelas" panose="00000500000000000000" pitchFamily="50" charset="-52"/>
              </a:rPr>
              <a:t>Управление пользователями</a:t>
            </a:r>
          </a:p>
          <a:p>
            <a:pPr>
              <a:lnSpc>
                <a:spcPts val="1700"/>
              </a:lnSpc>
            </a:pPr>
            <a:r>
              <a:rPr lang="ru-RU" sz="1200" dirty="0">
                <a:solidFill>
                  <a:srgbClr val="4D4D4D"/>
                </a:solidFill>
                <a:latin typeface="Qanelas" panose="00000500000000000000" pitchFamily="50" charset="-52"/>
              </a:rPr>
              <a:t>Ролевая и групповая модели доступа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62C3EEE9-2766-4F84-B595-648D329B31F2}"/>
              </a:ext>
            </a:extLst>
          </p:cNvPr>
          <p:cNvSpPr/>
          <p:nvPr/>
        </p:nvSpPr>
        <p:spPr>
          <a:xfrm>
            <a:off x="981957" y="2937425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6B1422A-306C-4248-8CA0-5A5E532FF0FC}"/>
              </a:ext>
            </a:extLst>
          </p:cNvPr>
          <p:cNvSpPr/>
          <p:nvPr/>
        </p:nvSpPr>
        <p:spPr>
          <a:xfrm>
            <a:off x="981956" y="2713986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3FA0BBC-5FCE-4D3A-9BF4-AD60D087347C}"/>
              </a:ext>
            </a:extLst>
          </p:cNvPr>
          <p:cNvSpPr/>
          <p:nvPr/>
        </p:nvSpPr>
        <p:spPr>
          <a:xfrm>
            <a:off x="977608" y="2289852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511FC3D9-3704-4B52-B045-AE2E1B44E18D}"/>
              </a:ext>
            </a:extLst>
          </p:cNvPr>
          <p:cNvSpPr/>
          <p:nvPr/>
        </p:nvSpPr>
        <p:spPr>
          <a:xfrm>
            <a:off x="981958" y="2072108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4AB9CCF0-407A-4625-9389-FB028D351CE1}"/>
              </a:ext>
            </a:extLst>
          </p:cNvPr>
          <p:cNvSpPr/>
          <p:nvPr/>
        </p:nvSpPr>
        <p:spPr>
          <a:xfrm>
            <a:off x="981958" y="1850028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4D723E94-E41F-4690-BDA1-CE5FE531BCC9}"/>
              </a:ext>
            </a:extLst>
          </p:cNvPr>
          <p:cNvSpPr/>
          <p:nvPr/>
        </p:nvSpPr>
        <p:spPr>
          <a:xfrm>
            <a:off x="758852" y="4098285"/>
            <a:ext cx="3781731" cy="2047936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endParaRPr lang="ru-RU" sz="1200" dirty="0">
              <a:solidFill>
                <a:schemeClr val="tx1"/>
              </a:solidFill>
              <a:latin typeface="Qanelas" panose="00000500000000000000" pitchFamily="50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611951-363A-4E80-B406-BE1B9162B912}"/>
              </a:ext>
            </a:extLst>
          </p:cNvPr>
          <p:cNvSpPr txBox="1"/>
          <p:nvPr/>
        </p:nvSpPr>
        <p:spPr>
          <a:xfrm>
            <a:off x="894210" y="4215693"/>
            <a:ext cx="3339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Qanelas SemiBold" panose="00000700000000000000" pitchFamily="50" charset="-52"/>
              </a:rPr>
              <a:t>Основное аналитическое хранилище: 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993BF176-3AAE-4518-94DE-B343FE9609C1}"/>
              </a:ext>
            </a:extLst>
          </p:cNvPr>
          <p:cNvSpPr/>
          <p:nvPr/>
        </p:nvSpPr>
        <p:spPr>
          <a:xfrm>
            <a:off x="1021391" y="4492692"/>
            <a:ext cx="3517390" cy="116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solidFill>
                  <a:srgbClr val="4D4D4D"/>
                </a:solidFill>
                <a:latin typeface="Qanelas" panose="00000500000000000000" pitchFamily="50" charset="-52"/>
              </a:rPr>
              <a:t>Огромные объемы хранимой информации </a:t>
            </a:r>
          </a:p>
          <a:p>
            <a:pPr>
              <a:lnSpc>
                <a:spcPts val="1700"/>
              </a:lnSpc>
            </a:pPr>
            <a:r>
              <a:rPr lang="ru-RU" sz="1200" dirty="0">
                <a:solidFill>
                  <a:srgbClr val="4D4D4D"/>
                </a:solidFill>
                <a:latin typeface="Qanelas" panose="00000500000000000000" pitchFamily="50" charset="-52"/>
              </a:rPr>
              <a:t>(сотни Тб)</a:t>
            </a:r>
          </a:p>
          <a:p>
            <a:pPr>
              <a:lnSpc>
                <a:spcPts val="1700"/>
              </a:lnSpc>
            </a:pPr>
            <a:r>
              <a:rPr lang="ru-RU" sz="1200" dirty="0">
                <a:solidFill>
                  <a:srgbClr val="4D4D4D"/>
                </a:solidFill>
                <a:latin typeface="Qanelas" panose="00000500000000000000" pitchFamily="50" charset="-52"/>
              </a:rPr>
              <a:t>Быстрое извлечение данных для визуального анализа за счет колоночной организации хранения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49B7D20-EE7B-4B50-BB99-CDC2E6531790}"/>
              </a:ext>
            </a:extLst>
          </p:cNvPr>
          <p:cNvSpPr/>
          <p:nvPr/>
        </p:nvSpPr>
        <p:spPr>
          <a:xfrm>
            <a:off x="981956" y="5039604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37DB86E5-371F-4F11-8CAF-9D40851EF43B}"/>
              </a:ext>
            </a:extLst>
          </p:cNvPr>
          <p:cNvSpPr/>
          <p:nvPr/>
        </p:nvSpPr>
        <p:spPr>
          <a:xfrm>
            <a:off x="974995" y="4602205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365AB6-F93A-4A44-BB9A-B9A5C77D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194" y="1349920"/>
            <a:ext cx="5619550" cy="2867419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24EB87D-2A37-4C1F-9233-1618DE929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36" y="3594518"/>
            <a:ext cx="5021654" cy="2601958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F0B5E2F-1CFD-4A9B-94A5-E85725797D2F}"/>
              </a:ext>
            </a:extLst>
          </p:cNvPr>
          <p:cNvCxnSpPr/>
          <p:nvPr/>
        </p:nvCxnSpPr>
        <p:spPr>
          <a:xfrm>
            <a:off x="2628900" y="3532108"/>
            <a:ext cx="0" cy="48744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F4A73882-298C-4632-956C-CC8E2FB56FFF}"/>
              </a:ext>
            </a:extLst>
          </p:cNvPr>
          <p:cNvCxnSpPr>
            <a:cxnSpLocks/>
          </p:cNvCxnSpPr>
          <p:nvPr/>
        </p:nvCxnSpPr>
        <p:spPr>
          <a:xfrm>
            <a:off x="2336006" y="3786188"/>
            <a:ext cx="585787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Номер слайда 23">
            <a:extLst>
              <a:ext uri="{FF2B5EF4-FFF2-40B4-BE49-F238E27FC236}">
                <a16:creationId xmlns:a16="http://schemas.microsoft.com/office/drawing/2014/main" id="{49D98BE1-C53C-4A04-A1DB-9DAF1329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9810" y="6384737"/>
            <a:ext cx="512189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11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0AEC20-2CFE-4234-8E8C-8CF3664420AD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ACAFF91A-E31B-4963-8E75-8E77945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3" y="407124"/>
            <a:ext cx="10030652" cy="5478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0257F"/>
                </a:solidFill>
                <a:latin typeface="Qanelas Bold" panose="00000800000000000000" pitchFamily="2" charset="-52"/>
              </a:rPr>
              <a:t>Аналитическое хранилище</a:t>
            </a:r>
          </a:p>
        </p:txBody>
      </p:sp>
    </p:spTree>
    <p:extLst>
      <p:ext uri="{BB962C8B-B14F-4D97-AF65-F5344CB8AC3E}">
        <p14:creationId xmlns:p14="http://schemas.microsoft.com/office/powerpoint/2010/main" val="417695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300EE79-FDCB-467F-8801-850BE9A9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762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60257F"/>
                </a:solidFill>
                <a:latin typeface="Qanelas Bold" panose="00000800000000000000" pitchFamily="2" charset="-52"/>
              </a:rPr>
              <a:t>Интерактивное взаимодействие с пользователем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5DDC672-E67E-408C-9969-8F52E33B1134}"/>
              </a:ext>
            </a:extLst>
          </p:cNvPr>
          <p:cNvSpPr/>
          <p:nvPr/>
        </p:nvSpPr>
        <p:spPr>
          <a:xfrm>
            <a:off x="1058012" y="1995180"/>
            <a:ext cx="2866288" cy="1433820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1C6919D-B2A3-4429-9795-46EB662420F2}"/>
              </a:ext>
            </a:extLst>
          </p:cNvPr>
          <p:cNvSpPr/>
          <p:nvPr/>
        </p:nvSpPr>
        <p:spPr>
          <a:xfrm>
            <a:off x="4675556" y="1995180"/>
            <a:ext cx="2866288" cy="1433820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D9ECA32-A0DE-4F3F-8EA5-34F3C1B4DE7E}"/>
              </a:ext>
            </a:extLst>
          </p:cNvPr>
          <p:cNvSpPr/>
          <p:nvPr/>
        </p:nvSpPr>
        <p:spPr>
          <a:xfrm>
            <a:off x="8293100" y="1995180"/>
            <a:ext cx="2866288" cy="1433820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EE76A5F-1281-41C1-B942-CE8769C4BFD6}"/>
              </a:ext>
            </a:extLst>
          </p:cNvPr>
          <p:cNvSpPr/>
          <p:nvPr/>
        </p:nvSpPr>
        <p:spPr>
          <a:xfrm>
            <a:off x="2877668" y="4166880"/>
            <a:ext cx="2866288" cy="1433820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D9DE5A8-2DBE-4F34-AFFF-F82FC532706C}"/>
              </a:ext>
            </a:extLst>
          </p:cNvPr>
          <p:cNvSpPr/>
          <p:nvPr/>
        </p:nvSpPr>
        <p:spPr>
          <a:xfrm>
            <a:off x="6495212" y="4166880"/>
            <a:ext cx="2866288" cy="1433820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5A5F27-CC53-4518-8E9B-D5420DE34907}"/>
              </a:ext>
            </a:extLst>
          </p:cNvPr>
          <p:cNvSpPr/>
          <p:nvPr/>
        </p:nvSpPr>
        <p:spPr>
          <a:xfrm>
            <a:off x="1208944" y="2339668"/>
            <a:ext cx="2564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Qanelas SemiBold" panose="00000700000000000000" pitchFamily="2" charset="-52"/>
              </a:rPr>
              <a:t>Библиотека виджетов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— заранее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преднастроенные элементы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с данными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DB455A1-BE63-4F69-9F9F-0A2B8673F33B}"/>
              </a:ext>
            </a:extLst>
          </p:cNvPr>
          <p:cNvSpPr/>
          <p:nvPr/>
        </p:nvSpPr>
        <p:spPr>
          <a:xfrm>
            <a:off x="4662856" y="2339668"/>
            <a:ext cx="2866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Неограниченное число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аналитических приложений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с разграничением доступа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5921E74-56DD-4A6F-9777-EA3307EDCCA4}"/>
              </a:ext>
            </a:extLst>
          </p:cNvPr>
          <p:cNvSpPr/>
          <p:nvPr/>
        </p:nvSpPr>
        <p:spPr>
          <a:xfrm>
            <a:off x="8672144" y="2339668"/>
            <a:ext cx="210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Неограниченное число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дашбордов внутри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приложения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BCEB380-2188-45AF-B3CA-137F61EA02CC}"/>
              </a:ext>
            </a:extLst>
          </p:cNvPr>
          <p:cNvSpPr/>
          <p:nvPr/>
        </p:nvSpPr>
        <p:spPr>
          <a:xfrm>
            <a:off x="2877667" y="4514458"/>
            <a:ext cx="2866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Построение аналитических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приложений без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программирования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60C677-AB70-4A50-BD82-AB7E5B4C518C}"/>
              </a:ext>
            </a:extLst>
          </p:cNvPr>
          <p:cNvSpPr/>
          <p:nvPr/>
        </p:nvSpPr>
        <p:spPr>
          <a:xfrm>
            <a:off x="6829806" y="4622180"/>
            <a:ext cx="2171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Гибкая настройка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сценарного анализа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pic>
        <p:nvPicPr>
          <p:cNvPr id="19" name="Рисунок 18" descr="Тенденция к повышению">
            <a:extLst>
              <a:ext uri="{FF2B5EF4-FFF2-40B4-BE49-F238E27FC236}">
                <a16:creationId xmlns:a16="http://schemas.microsoft.com/office/drawing/2014/main" id="{5DDB2A42-C947-408B-ABAC-2C7DE204F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7552" y="1832462"/>
            <a:ext cx="507206" cy="507206"/>
          </a:xfrm>
          <a:prstGeom prst="rect">
            <a:avLst/>
          </a:prstGeom>
        </p:spPr>
      </p:pic>
      <p:pic>
        <p:nvPicPr>
          <p:cNvPr id="20" name="Рисунок 19" descr="Круговая диаграмма">
            <a:extLst>
              <a:ext uri="{FF2B5EF4-FFF2-40B4-BE49-F238E27FC236}">
                <a16:creationId xmlns:a16="http://schemas.microsoft.com/office/drawing/2014/main" id="{F08E0E49-F5BB-43C4-B80F-17C0D7CA6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2397" y="1832462"/>
            <a:ext cx="507206" cy="507206"/>
          </a:xfrm>
          <a:prstGeom prst="rect">
            <a:avLst/>
          </a:prstGeom>
        </p:spPr>
      </p:pic>
      <p:pic>
        <p:nvPicPr>
          <p:cNvPr id="21" name="Рисунок 20" descr="Диаграмма Венна">
            <a:extLst>
              <a:ext uri="{FF2B5EF4-FFF2-40B4-BE49-F238E27FC236}">
                <a16:creationId xmlns:a16="http://schemas.microsoft.com/office/drawing/2014/main" id="{DA0571AA-9E02-43EF-BA6F-066543A52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2641" y="1832462"/>
            <a:ext cx="507206" cy="507206"/>
          </a:xfrm>
          <a:prstGeom prst="rect">
            <a:avLst/>
          </a:prstGeom>
        </p:spPr>
      </p:pic>
      <p:pic>
        <p:nvPicPr>
          <p:cNvPr id="22" name="Рисунок 21" descr="Голова с шестеренками">
            <a:extLst>
              <a:ext uri="{FF2B5EF4-FFF2-40B4-BE49-F238E27FC236}">
                <a16:creationId xmlns:a16="http://schemas.microsoft.com/office/drawing/2014/main" id="{EB53A4AE-EEA0-41E8-910B-5140563D7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7208" y="4007252"/>
            <a:ext cx="507206" cy="507206"/>
          </a:xfrm>
          <a:prstGeom prst="rect">
            <a:avLst/>
          </a:prstGeom>
        </p:spPr>
      </p:pic>
      <p:pic>
        <p:nvPicPr>
          <p:cNvPr id="23" name="Рисунок 22" descr="Попасть в яблочко">
            <a:extLst>
              <a:ext uri="{FF2B5EF4-FFF2-40B4-BE49-F238E27FC236}">
                <a16:creationId xmlns:a16="http://schemas.microsoft.com/office/drawing/2014/main" id="{41F4E2B3-C16B-4889-94E5-C3DD502DF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4753" y="4007252"/>
            <a:ext cx="507206" cy="507206"/>
          </a:xfrm>
          <a:prstGeom prst="rect">
            <a:avLst/>
          </a:prstGeom>
        </p:spPr>
      </p:pic>
      <p:sp>
        <p:nvSpPr>
          <p:cNvPr id="27" name="Номер слайда 23">
            <a:extLst>
              <a:ext uri="{FF2B5EF4-FFF2-40B4-BE49-F238E27FC236}">
                <a16:creationId xmlns:a16="http://schemas.microsoft.com/office/drawing/2014/main" id="{57CCD9D4-AEC5-4968-8D91-00833701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9810" y="6384737"/>
            <a:ext cx="512189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12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57E65D-CF0D-4DE9-B0A6-1B2FBE5DEE69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1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960145D-A49B-48EA-A2F1-C4657B9EE7A7}"/>
              </a:ext>
            </a:extLst>
          </p:cNvPr>
          <p:cNvSpPr txBox="1">
            <a:spLocks/>
          </p:cNvSpPr>
          <p:nvPr/>
        </p:nvSpPr>
        <p:spPr>
          <a:xfrm>
            <a:off x="345884" y="342900"/>
            <a:ext cx="10167176" cy="637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60257F"/>
                </a:solidFill>
                <a:latin typeface="Qanelas Bold" panose="00000800000000000000" pitchFamily="2" charset="-52"/>
              </a:rPr>
              <a:t>Примеры интерфейса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9BCD91-97EF-4145-AEB3-0D67F3822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1" y="1156183"/>
            <a:ext cx="6739939" cy="3112109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2744A8-9E16-448C-BFC7-66D881599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0" y="2671760"/>
            <a:ext cx="7730539" cy="3421320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2529ED-37BD-4608-8049-4F8B676B1A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5" r="470"/>
          <a:stretch/>
        </p:blipFill>
        <p:spPr>
          <a:xfrm>
            <a:off x="764264" y="3063420"/>
            <a:ext cx="3030495" cy="3465522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Номер слайда 23">
            <a:extLst>
              <a:ext uri="{FF2B5EF4-FFF2-40B4-BE49-F238E27FC236}">
                <a16:creationId xmlns:a16="http://schemas.microsoft.com/office/drawing/2014/main" id="{15539B7B-932C-44DB-B89D-5D0AA578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9810" y="6384737"/>
            <a:ext cx="512189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13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7C154-9D56-461E-9BB0-880A04A6BB55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8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C3C3D00-4839-4C4C-8422-A6099316E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5" t="25777"/>
          <a:stretch/>
        </p:blipFill>
        <p:spPr>
          <a:xfrm>
            <a:off x="6096000" y="1242153"/>
            <a:ext cx="5331192" cy="2291584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6EA40FB-4AF5-4D70-8D99-45125B7D439D}"/>
              </a:ext>
            </a:extLst>
          </p:cNvPr>
          <p:cNvSpPr txBox="1">
            <a:spLocks/>
          </p:cNvSpPr>
          <p:nvPr/>
        </p:nvSpPr>
        <p:spPr>
          <a:xfrm>
            <a:off x="345884" y="342900"/>
            <a:ext cx="10167176" cy="637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60257F"/>
                </a:solidFill>
                <a:latin typeface="Qanelas Bold" panose="00000800000000000000" pitchFamily="2" charset="-52"/>
              </a:rPr>
              <a:t>Модель безопасности</a:t>
            </a:r>
          </a:p>
        </p:txBody>
      </p:sp>
      <p:sp>
        <p:nvSpPr>
          <p:cNvPr id="57" name="Номер слайда 23">
            <a:extLst>
              <a:ext uri="{FF2B5EF4-FFF2-40B4-BE49-F238E27FC236}">
                <a16:creationId xmlns:a16="http://schemas.microsoft.com/office/drawing/2014/main" id="{36189E70-3627-484F-B7DE-F81C89F9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9810" y="6384737"/>
            <a:ext cx="512189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14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49E73964-C513-4569-88D8-03437029A4A7}"/>
              </a:ext>
            </a:extLst>
          </p:cNvPr>
          <p:cNvGrpSpPr/>
          <p:nvPr/>
        </p:nvGrpSpPr>
        <p:grpSpPr>
          <a:xfrm>
            <a:off x="647794" y="4029234"/>
            <a:ext cx="2857499" cy="2355504"/>
            <a:chOff x="1057276" y="2710656"/>
            <a:chExt cx="2857499" cy="2355504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DFCCBFF2-7743-4A08-8046-BFC576EB1F6B}"/>
                </a:ext>
              </a:extLst>
            </p:cNvPr>
            <p:cNvGrpSpPr/>
            <p:nvPr/>
          </p:nvGrpSpPr>
          <p:grpSpPr>
            <a:xfrm>
              <a:off x="1057276" y="2710656"/>
              <a:ext cx="2857499" cy="2355504"/>
              <a:chOff x="1228725" y="2710656"/>
              <a:chExt cx="2857499" cy="2355504"/>
            </a:xfrm>
          </p:grpSpPr>
          <p:sp>
            <p:nvSpPr>
              <p:cNvPr id="72" name="Прямоугольник: скругленные углы 71">
                <a:extLst>
                  <a:ext uri="{FF2B5EF4-FFF2-40B4-BE49-F238E27FC236}">
                    <a16:creationId xmlns:a16="http://schemas.microsoft.com/office/drawing/2014/main" id="{CD31D593-3785-4A1D-94FE-C3B16BE9CBEE}"/>
                  </a:ext>
                </a:extLst>
              </p:cNvPr>
              <p:cNvSpPr/>
              <p:nvPr/>
            </p:nvSpPr>
            <p:spPr>
              <a:xfrm>
                <a:off x="1228725" y="2710656"/>
                <a:ext cx="2857499" cy="2355504"/>
              </a:xfrm>
              <a:prstGeom prst="roundRect">
                <a:avLst>
                  <a:gd name="adj" fmla="val 4573"/>
                </a:avLst>
              </a:prstGeom>
              <a:solidFill>
                <a:srgbClr val="DED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5A13BB9C-F86A-40FD-86A1-B4F1ECB55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413" y="3327975"/>
                <a:ext cx="1024121" cy="1346634"/>
              </a:xfrm>
              <a:prstGeom prst="rect">
                <a:avLst/>
              </a:prstGeom>
            </p:spPr>
          </p:pic>
        </p:grp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133757A7-C60B-40C1-BC88-D39B060FEBFD}"/>
                </a:ext>
              </a:extLst>
            </p:cNvPr>
            <p:cNvSpPr/>
            <p:nvPr/>
          </p:nvSpPr>
          <p:spPr>
            <a:xfrm>
              <a:off x="1231946" y="3184542"/>
              <a:ext cx="2111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4D4D4D"/>
                  </a:solidFill>
                  <a:effectLst/>
                  <a:latin typeface="Qanelas SemiBold" panose="00000700000000000000" pitchFamily="2" charset="-52"/>
                </a:rPr>
                <a:t>Группы доступа к:</a:t>
              </a:r>
              <a:endParaRPr lang="ru-RU" dirty="0">
                <a:solidFill>
                  <a:srgbClr val="4D4D4D"/>
                </a:solidFill>
                <a:latin typeface="Qanelas SemiBold" panose="00000700000000000000" pitchFamily="2" charset="-52"/>
              </a:endParaRPr>
            </a:p>
          </p:txBody>
        </p: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2F9149B0-9885-4E22-AB80-483473437FB2}"/>
                </a:ext>
              </a:extLst>
            </p:cNvPr>
            <p:cNvGrpSpPr/>
            <p:nvPr/>
          </p:nvGrpSpPr>
          <p:grpSpPr>
            <a:xfrm>
              <a:off x="1360401" y="3697307"/>
              <a:ext cx="2554373" cy="738664"/>
              <a:chOff x="1422042" y="3368676"/>
              <a:chExt cx="2554373" cy="738664"/>
            </a:xfrm>
          </p:grpSpPr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F52E52D7-C797-46FA-BABC-19ED7B89D181}"/>
                  </a:ext>
                </a:extLst>
              </p:cNvPr>
              <p:cNvSpPr/>
              <p:nvPr/>
            </p:nvSpPr>
            <p:spPr>
              <a:xfrm>
                <a:off x="1488381" y="3368676"/>
                <a:ext cx="248803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4D4D4D"/>
                    </a:solidFill>
                    <a:latin typeface="Qanelas" panose="00000500000000000000" pitchFamily="2" charset="-52"/>
                  </a:rPr>
                  <a:t>и</a:t>
                </a:r>
                <a:r>
                  <a:rPr lang="ru-RU" sz="1400" dirty="0">
                    <a:solidFill>
                      <a:srgbClr val="4D4D4D"/>
                    </a:solidFill>
                    <a:effectLst/>
                    <a:latin typeface="Qanelas" panose="00000500000000000000" pitchFamily="2" charset="-52"/>
                  </a:rPr>
                  <a:t>нформации</a:t>
                </a:r>
              </a:p>
              <a:p>
                <a:r>
                  <a:rPr lang="ru-RU" sz="1400" dirty="0">
                    <a:solidFill>
                      <a:srgbClr val="4D4D4D"/>
                    </a:solidFill>
                    <a:effectLst/>
                    <a:latin typeface="Qanelas" panose="00000500000000000000" pitchFamily="2" charset="-52"/>
                  </a:rPr>
                  <a:t>в аналитическом</a:t>
                </a:r>
              </a:p>
              <a:p>
                <a:r>
                  <a:rPr lang="ru-RU" sz="1400" dirty="0">
                    <a:solidFill>
                      <a:srgbClr val="4D4D4D"/>
                    </a:solidFill>
                    <a:effectLst/>
                    <a:latin typeface="Qanelas" panose="00000500000000000000" pitchFamily="2" charset="-52"/>
                  </a:rPr>
                  <a:t>хранилище</a:t>
                </a: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A72AB7F3-64E9-4F55-B298-B8DB8F1BA953}"/>
                  </a:ext>
                </a:extLst>
              </p:cNvPr>
              <p:cNvSpPr/>
              <p:nvPr/>
            </p:nvSpPr>
            <p:spPr>
              <a:xfrm>
                <a:off x="1422042" y="3476141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1C237314-D89A-49AA-81A7-A880591150B7}"/>
                </a:ext>
              </a:extLst>
            </p:cNvPr>
            <p:cNvGrpSpPr/>
            <p:nvPr/>
          </p:nvGrpSpPr>
          <p:grpSpPr>
            <a:xfrm>
              <a:off x="1360400" y="4446777"/>
              <a:ext cx="2362161" cy="307777"/>
              <a:chOff x="1422041" y="4118146"/>
              <a:chExt cx="2362161" cy="307777"/>
            </a:xfrm>
          </p:grpSpPr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5FFB091F-81EB-4E51-9AA9-55292E2830E9}"/>
                  </a:ext>
                </a:extLst>
              </p:cNvPr>
              <p:cNvSpPr/>
              <p:nvPr/>
            </p:nvSpPr>
            <p:spPr>
              <a:xfrm>
                <a:off x="1488381" y="4118146"/>
                <a:ext cx="22958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solidFill>
                      <a:srgbClr val="4D4D4D"/>
                    </a:solidFill>
                    <a:effectLst/>
                    <a:latin typeface="Qanelas" panose="00000500000000000000" pitchFamily="2" charset="-52"/>
                  </a:rPr>
                  <a:t>визуальным приложениям</a:t>
                </a: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1B6E6CFA-87AF-4B34-B6B7-2F9078CFCA62}"/>
                  </a:ext>
                </a:extLst>
              </p:cNvPr>
              <p:cNvSpPr/>
              <p:nvPr/>
            </p:nvSpPr>
            <p:spPr>
              <a:xfrm>
                <a:off x="1422041" y="4249968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D7FF8BE-C926-4E45-943D-BD348605CB40}"/>
              </a:ext>
            </a:extLst>
          </p:cNvPr>
          <p:cNvGrpSpPr/>
          <p:nvPr/>
        </p:nvGrpSpPr>
        <p:grpSpPr>
          <a:xfrm>
            <a:off x="2328993" y="851484"/>
            <a:ext cx="2857499" cy="3022222"/>
            <a:chOff x="4667250" y="1917889"/>
            <a:chExt cx="2857499" cy="3022222"/>
          </a:xfrm>
        </p:grpSpPr>
        <p:pic>
          <p:nvPicPr>
            <p:cNvPr id="59" name="Объект 7">
              <a:extLst>
                <a:ext uri="{FF2B5EF4-FFF2-40B4-BE49-F238E27FC236}">
                  <a16:creationId xmlns:a16="http://schemas.microsoft.com/office/drawing/2014/main" id="{5C6D00F9-0DA5-4116-B7EB-BE8A79826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793" y="1917889"/>
              <a:ext cx="2298413" cy="3022222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DFC26360-93F9-4236-8A08-D41029808A71}"/>
                </a:ext>
              </a:extLst>
            </p:cNvPr>
            <p:cNvGrpSpPr/>
            <p:nvPr/>
          </p:nvGrpSpPr>
          <p:grpSpPr>
            <a:xfrm>
              <a:off x="4667250" y="2292026"/>
              <a:ext cx="2857499" cy="2307564"/>
              <a:chOff x="4667250" y="2864320"/>
              <a:chExt cx="2857499" cy="2307564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8C0CA9D6-C624-49EA-AE9E-B034C18E220D}"/>
                  </a:ext>
                </a:extLst>
              </p:cNvPr>
              <p:cNvSpPr/>
              <p:nvPr/>
            </p:nvSpPr>
            <p:spPr>
              <a:xfrm>
                <a:off x="4667250" y="2864320"/>
                <a:ext cx="2857499" cy="2307564"/>
              </a:xfrm>
              <a:prstGeom prst="roundRect">
                <a:avLst>
                  <a:gd name="adj" fmla="val 4573"/>
                </a:avLst>
              </a:prstGeom>
              <a:solidFill>
                <a:srgbClr val="DED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A51FE265-71D5-485D-957D-31DFB2736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471" y="3429000"/>
                <a:ext cx="1661058" cy="1195289"/>
              </a:xfrm>
              <a:prstGeom prst="rect">
                <a:avLst/>
              </a:prstGeom>
            </p:spPr>
          </p:pic>
        </p:grp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49D00C78-E9E2-42FF-9F4C-48470F4E1FA3}"/>
                </a:ext>
              </a:extLst>
            </p:cNvPr>
            <p:cNvSpPr/>
            <p:nvPr/>
          </p:nvSpPr>
          <p:spPr>
            <a:xfrm>
              <a:off x="4775396" y="2612248"/>
              <a:ext cx="16514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4D4D4D"/>
                  </a:solidFill>
                  <a:effectLst/>
                  <a:latin typeface="Qanelas SemiBold" panose="00000700000000000000" pitchFamily="2" charset="-52"/>
                </a:rPr>
                <a:t>Пользователи</a:t>
              </a:r>
              <a:endParaRPr lang="ru-RU" dirty="0">
                <a:solidFill>
                  <a:srgbClr val="4D4D4D"/>
                </a:solidFill>
                <a:latin typeface="Qanelas SemiBold" panose="00000700000000000000" pitchFamily="2" charset="-52"/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941D1447-F2EB-4358-8FA3-FCA9FEDEC614}"/>
                </a:ext>
              </a:extLst>
            </p:cNvPr>
            <p:cNvSpPr/>
            <p:nvPr/>
          </p:nvSpPr>
          <p:spPr>
            <a:xfrm>
              <a:off x="4767724" y="3141841"/>
              <a:ext cx="26932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4D4D4D"/>
                  </a:solidFill>
                  <a:effectLst/>
                  <a:latin typeface="Qanelas" panose="00000500000000000000" pitchFamily="2" charset="-52"/>
                </a:rPr>
                <a:t>Назначенные пользователю </a:t>
              </a:r>
              <a:br>
                <a:rPr lang="ru-RU" sz="1400" dirty="0">
                  <a:solidFill>
                    <a:srgbClr val="4D4D4D"/>
                  </a:solidFill>
                  <a:effectLst/>
                  <a:latin typeface="Qanelas" panose="00000500000000000000" pitchFamily="2" charset="-52"/>
                </a:rPr>
              </a:br>
              <a:r>
                <a:rPr lang="ru-RU" sz="1400" dirty="0">
                  <a:solidFill>
                    <a:srgbClr val="4D4D4D"/>
                  </a:solidFill>
                  <a:effectLst/>
                  <a:latin typeface="Qanelas" panose="00000500000000000000" pitchFamily="2" charset="-52"/>
                </a:rPr>
                <a:t>Группы + Роли = Возможности</a:t>
              </a:r>
              <a:br>
                <a:rPr lang="ru-RU" sz="1400" dirty="0">
                  <a:solidFill>
                    <a:srgbClr val="4D4D4D"/>
                  </a:solidFill>
                  <a:effectLst/>
                  <a:latin typeface="Qanelas" panose="00000500000000000000" pitchFamily="2" charset="-52"/>
                </a:rPr>
              </a:br>
              <a:r>
                <a:rPr lang="ru-RU" sz="1400" dirty="0">
                  <a:solidFill>
                    <a:srgbClr val="4D4D4D"/>
                  </a:solidFill>
                  <a:effectLst/>
                  <a:latin typeface="Qanelas" panose="00000500000000000000" pitchFamily="2" charset="-52"/>
                </a:rPr>
                <a:t>работы с информацией</a:t>
              </a:r>
              <a:endParaRPr lang="ru-RU" sz="1400" dirty="0">
                <a:solidFill>
                  <a:srgbClr val="4D4D4D"/>
                </a:solidFill>
                <a:latin typeface="Qanelas" panose="00000500000000000000" pitchFamily="2" charset="-52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BC6FDCEF-984C-4055-8C5C-3D0E24E04CCB}"/>
              </a:ext>
            </a:extLst>
          </p:cNvPr>
          <p:cNvGrpSpPr/>
          <p:nvPr/>
        </p:nvGrpSpPr>
        <p:grpSpPr>
          <a:xfrm>
            <a:off x="3935604" y="4029234"/>
            <a:ext cx="2857499" cy="2355504"/>
            <a:chOff x="8244265" y="2710654"/>
            <a:chExt cx="2857499" cy="2355504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079A221E-74F0-42C2-BBAC-2D76422A3620}"/>
                </a:ext>
              </a:extLst>
            </p:cNvPr>
            <p:cNvGrpSpPr/>
            <p:nvPr/>
          </p:nvGrpSpPr>
          <p:grpSpPr>
            <a:xfrm>
              <a:off x="8244265" y="2710654"/>
              <a:ext cx="2857499" cy="2355504"/>
              <a:chOff x="8105775" y="2710656"/>
              <a:chExt cx="2857499" cy="2355504"/>
            </a:xfrm>
          </p:grpSpPr>
          <p:sp>
            <p:nvSpPr>
              <p:cNvPr id="94" name="Прямоугольник: скругленные углы 93">
                <a:extLst>
                  <a:ext uri="{FF2B5EF4-FFF2-40B4-BE49-F238E27FC236}">
                    <a16:creationId xmlns:a16="http://schemas.microsoft.com/office/drawing/2014/main" id="{97D2BD9F-B854-4AC7-867A-62F68A6F5D67}"/>
                  </a:ext>
                </a:extLst>
              </p:cNvPr>
              <p:cNvSpPr/>
              <p:nvPr/>
            </p:nvSpPr>
            <p:spPr>
              <a:xfrm>
                <a:off x="8105775" y="2710656"/>
                <a:ext cx="2857499" cy="2355504"/>
              </a:xfrm>
              <a:prstGeom prst="roundRect">
                <a:avLst>
                  <a:gd name="adj" fmla="val 4573"/>
                </a:avLst>
              </a:prstGeom>
              <a:solidFill>
                <a:srgbClr val="DED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id="{D5841562-CD83-4CB8-A774-EBDCF3FF8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6396" y="3287444"/>
                <a:ext cx="1136255" cy="1415857"/>
              </a:xfrm>
              <a:prstGeom prst="rect">
                <a:avLst/>
              </a:prstGeom>
            </p:spPr>
          </p:pic>
        </p:grp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D38B3AD7-2E7F-42F1-BD85-D7CE4440E250}"/>
                </a:ext>
              </a:extLst>
            </p:cNvPr>
            <p:cNvSpPr/>
            <p:nvPr/>
          </p:nvSpPr>
          <p:spPr>
            <a:xfrm>
              <a:off x="8385370" y="3143309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4D4D4D"/>
                  </a:solidFill>
                  <a:effectLst/>
                  <a:latin typeface="Qanelas SemiBold" panose="00000700000000000000" pitchFamily="2" charset="-52"/>
                </a:rPr>
                <a:t>Роли в системе</a:t>
              </a:r>
              <a:endParaRPr lang="ru-RU" dirty="0">
                <a:solidFill>
                  <a:srgbClr val="4D4D4D"/>
                </a:solidFill>
                <a:latin typeface="Qanelas SemiBold" panose="00000700000000000000" pitchFamily="2" charset="-52"/>
              </a:endParaRPr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8563D220-B878-48A2-A1D7-FE4B4C88D431}"/>
                </a:ext>
              </a:extLst>
            </p:cNvPr>
            <p:cNvGrpSpPr/>
            <p:nvPr/>
          </p:nvGrpSpPr>
          <p:grpSpPr>
            <a:xfrm>
              <a:off x="8678459" y="3549837"/>
              <a:ext cx="1539577" cy="307777"/>
              <a:chOff x="8678459" y="3549837"/>
              <a:chExt cx="1539577" cy="307777"/>
            </a:xfrm>
          </p:grpSpPr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C31E1254-D368-41E5-AB59-9F2399362B5F}"/>
                  </a:ext>
                </a:extLst>
              </p:cNvPr>
              <p:cNvSpPr/>
              <p:nvPr/>
            </p:nvSpPr>
            <p:spPr>
              <a:xfrm>
                <a:off x="8746158" y="3549837"/>
                <a:ext cx="14718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solidFill>
                      <a:srgbClr val="4D4D4D"/>
                    </a:solidFill>
                    <a:effectLst/>
                    <a:latin typeface="Qanelas" panose="00000500000000000000" pitchFamily="2" charset="-52"/>
                  </a:rPr>
                  <a:t>Администратор</a:t>
                </a: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93" name="Овал 92">
                <a:extLst>
                  <a:ext uri="{FF2B5EF4-FFF2-40B4-BE49-F238E27FC236}">
                    <a16:creationId xmlns:a16="http://schemas.microsoft.com/office/drawing/2014/main" id="{51F3EAF4-CDA8-4E33-9F9D-76B497CA1D23}"/>
                  </a:ext>
                </a:extLst>
              </p:cNvPr>
              <p:cNvSpPr/>
              <p:nvPr/>
            </p:nvSpPr>
            <p:spPr>
              <a:xfrm>
                <a:off x="8678459" y="3659131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96908A08-AFAB-4F29-9D88-B75E75BD2FEC}"/>
                </a:ext>
              </a:extLst>
            </p:cNvPr>
            <p:cNvGrpSpPr/>
            <p:nvPr/>
          </p:nvGrpSpPr>
          <p:grpSpPr>
            <a:xfrm>
              <a:off x="8678459" y="3804772"/>
              <a:ext cx="1618123" cy="307777"/>
              <a:chOff x="8678459" y="3804772"/>
              <a:chExt cx="1618123" cy="307777"/>
            </a:xfrm>
          </p:grpSpPr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C889B3C4-D832-48A7-8B9A-35A1C57EFF4E}"/>
                  </a:ext>
                </a:extLst>
              </p:cNvPr>
              <p:cNvSpPr/>
              <p:nvPr/>
            </p:nvSpPr>
            <p:spPr>
              <a:xfrm>
                <a:off x="8746158" y="3804772"/>
                <a:ext cx="15504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solidFill>
                      <a:srgbClr val="4D4D4D"/>
                    </a:solidFill>
                    <a:effectLst/>
                    <a:latin typeface="Qanelas" panose="00000500000000000000" pitchFamily="2" charset="-52"/>
                  </a:rPr>
                  <a:t>Инженер данных</a:t>
                </a: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91" name="Овал 90">
                <a:extLst>
                  <a:ext uri="{FF2B5EF4-FFF2-40B4-BE49-F238E27FC236}">
                    <a16:creationId xmlns:a16="http://schemas.microsoft.com/office/drawing/2014/main" id="{EC03B01A-8F48-463B-A60C-55CAC4B78803}"/>
                  </a:ext>
                </a:extLst>
              </p:cNvPr>
              <p:cNvSpPr/>
              <p:nvPr/>
            </p:nvSpPr>
            <p:spPr>
              <a:xfrm>
                <a:off x="8678459" y="3920412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28C77CDF-4889-48D3-AB35-5E09ABD07DBF}"/>
                </a:ext>
              </a:extLst>
            </p:cNvPr>
            <p:cNvGrpSpPr/>
            <p:nvPr/>
          </p:nvGrpSpPr>
          <p:grpSpPr>
            <a:xfrm>
              <a:off x="8678459" y="4102795"/>
              <a:ext cx="2094216" cy="307777"/>
              <a:chOff x="8678459" y="4102795"/>
              <a:chExt cx="2094216" cy="307777"/>
            </a:xfrm>
          </p:grpSpPr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64C1D790-171C-4BFD-8A62-556B5A3194E8}"/>
                  </a:ext>
                </a:extLst>
              </p:cNvPr>
              <p:cNvSpPr/>
              <p:nvPr/>
            </p:nvSpPr>
            <p:spPr>
              <a:xfrm>
                <a:off x="8746158" y="4102795"/>
                <a:ext cx="20265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solidFill>
                      <a:srgbClr val="4D4D4D"/>
                    </a:solidFill>
                    <a:effectLst/>
                    <a:latin typeface="Qanelas" panose="00000500000000000000" pitchFamily="2" charset="-52"/>
                  </a:rPr>
                  <a:t>Дизайнер приложений</a:t>
                </a: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89" name="Овал 88">
                <a:extLst>
                  <a:ext uri="{FF2B5EF4-FFF2-40B4-BE49-F238E27FC236}">
                    <a16:creationId xmlns:a16="http://schemas.microsoft.com/office/drawing/2014/main" id="{EA8CE809-4349-40C9-89E1-EA751413FB47}"/>
                  </a:ext>
                </a:extLst>
              </p:cNvPr>
              <p:cNvSpPr/>
              <p:nvPr/>
            </p:nvSpPr>
            <p:spPr>
              <a:xfrm>
                <a:off x="8678459" y="4208415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142AA26C-2662-435C-ACB3-7F805EA44E0A}"/>
                </a:ext>
              </a:extLst>
            </p:cNvPr>
            <p:cNvGrpSpPr/>
            <p:nvPr/>
          </p:nvGrpSpPr>
          <p:grpSpPr>
            <a:xfrm>
              <a:off x="8678459" y="4402892"/>
              <a:ext cx="994556" cy="307777"/>
              <a:chOff x="8678459" y="4402892"/>
              <a:chExt cx="994556" cy="307777"/>
            </a:xfrm>
          </p:grpSpPr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id="{FA312B73-E157-4100-BC19-6D0C20E55936}"/>
                  </a:ext>
                </a:extLst>
              </p:cNvPr>
              <p:cNvSpPr/>
              <p:nvPr/>
            </p:nvSpPr>
            <p:spPr>
              <a:xfrm>
                <a:off x="8746158" y="4402892"/>
                <a:ext cx="9268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solidFill>
                      <a:srgbClr val="4D4D4D"/>
                    </a:solidFill>
                    <a:effectLst/>
                    <a:latin typeface="Qanelas" panose="00000500000000000000" pitchFamily="2" charset="-52"/>
                  </a:rPr>
                  <a:t>Аналитик</a:t>
                </a: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id="{AE0FF9F6-A7C1-4CFF-AFDC-A41ABFA09373}"/>
                  </a:ext>
                </a:extLst>
              </p:cNvPr>
              <p:cNvSpPr/>
              <p:nvPr/>
            </p:nvSpPr>
            <p:spPr>
              <a:xfrm>
                <a:off x="8678459" y="4512342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E6130B3D-76B3-4E32-81B3-E9227C13D13F}"/>
                </a:ext>
              </a:extLst>
            </p:cNvPr>
            <p:cNvGrpSpPr/>
            <p:nvPr/>
          </p:nvGrpSpPr>
          <p:grpSpPr>
            <a:xfrm>
              <a:off x="8678459" y="4693235"/>
              <a:ext cx="1377673" cy="307777"/>
              <a:chOff x="8678459" y="4686152"/>
              <a:chExt cx="1377673" cy="307777"/>
            </a:xfrm>
          </p:grpSpPr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F18E829C-1849-4022-8219-B0DB952BADE3}"/>
                  </a:ext>
                </a:extLst>
              </p:cNvPr>
              <p:cNvSpPr/>
              <p:nvPr/>
            </p:nvSpPr>
            <p:spPr>
              <a:xfrm>
                <a:off x="8746158" y="4686152"/>
                <a:ext cx="13099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solidFill>
                      <a:srgbClr val="4D4D4D"/>
                    </a:solidFill>
                    <a:effectLst/>
                    <a:latin typeface="Qanelas" panose="00000500000000000000" pitchFamily="2" charset="-52"/>
                  </a:rPr>
                  <a:t>Пользователь</a:t>
                </a: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85" name="Овал 84">
                <a:extLst>
                  <a:ext uri="{FF2B5EF4-FFF2-40B4-BE49-F238E27FC236}">
                    <a16:creationId xmlns:a16="http://schemas.microsoft.com/office/drawing/2014/main" id="{B08EB8CB-E54A-4B6E-8608-511FE689327F}"/>
                  </a:ext>
                </a:extLst>
              </p:cNvPr>
              <p:cNvSpPr/>
              <p:nvPr/>
            </p:nvSpPr>
            <p:spPr>
              <a:xfrm>
                <a:off x="8678459" y="4792437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</p:grpSp>
      </p:grp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C1606DF7-5CCE-4296-A49B-BF6392E19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1098">
            <a:off x="1637030" y="3567327"/>
            <a:ext cx="304607" cy="453006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A05212D-068C-4900-A03A-8F5D0A0FB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7405">
            <a:off x="5547959" y="3532088"/>
            <a:ext cx="304607" cy="453006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7EF36CDC-B300-4A64-97FD-7CD52A9162D2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EEC52D-9E3F-4CC9-AA5B-47CA95927C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88"/>
          <a:stretch/>
        </p:blipFill>
        <p:spPr>
          <a:xfrm>
            <a:off x="8518647" y="3297676"/>
            <a:ext cx="2129633" cy="2872462"/>
          </a:xfrm>
          <a:prstGeom prst="rect">
            <a:avLst/>
          </a:prstGeom>
          <a:ln w="28575" cap="rnd">
            <a:solidFill>
              <a:srgbClr val="6025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87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CD0062-A1FF-437B-97F4-F40902CFAF56}"/>
              </a:ext>
            </a:extLst>
          </p:cNvPr>
          <p:cNvSpPr/>
          <p:nvPr/>
        </p:nvSpPr>
        <p:spPr>
          <a:xfrm>
            <a:off x="6096002" y="-1"/>
            <a:ext cx="6095999" cy="6858001"/>
          </a:xfrm>
          <a:prstGeom prst="rect">
            <a:avLst/>
          </a:prstGeom>
          <a:solidFill>
            <a:srgbClr val="602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F96AE6A-F5A6-45D6-B725-1C9F75CB9597}"/>
              </a:ext>
            </a:extLst>
          </p:cNvPr>
          <p:cNvGrpSpPr/>
          <p:nvPr/>
        </p:nvGrpSpPr>
        <p:grpSpPr>
          <a:xfrm>
            <a:off x="9427" y="192197"/>
            <a:ext cx="12192000" cy="6096000"/>
            <a:chOff x="-1" y="343161"/>
            <a:chExt cx="9144000" cy="457200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F71FA03-ABD6-48D6-95D2-BB99EFB1403D}"/>
                </a:ext>
              </a:extLst>
            </p:cNvPr>
            <p:cNvGrpSpPr/>
            <p:nvPr/>
          </p:nvGrpSpPr>
          <p:grpSpPr>
            <a:xfrm>
              <a:off x="-1" y="343161"/>
              <a:ext cx="9144000" cy="4572000"/>
              <a:chOff x="-1" y="343161"/>
              <a:chExt cx="9144000" cy="4572000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B299DF75-06B8-40FF-9B60-56B5D1E79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343161"/>
                <a:ext cx="9144000" cy="4572000"/>
              </a:xfrm>
              <a:prstGeom prst="rect">
                <a:avLst/>
              </a:prstGeom>
            </p:spPr>
          </p:pic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961377B7-573B-412A-BC2B-37ADAFC89DD6}"/>
                  </a:ext>
                </a:extLst>
              </p:cNvPr>
              <p:cNvSpPr/>
              <p:nvPr/>
            </p:nvSpPr>
            <p:spPr>
              <a:xfrm>
                <a:off x="177800" y="4356100"/>
                <a:ext cx="298450" cy="298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E47BC56-7CBD-48CE-A3C9-DF12B4A676A7}"/>
                </a:ext>
              </a:extLst>
            </p:cNvPr>
            <p:cNvSpPr/>
            <p:nvPr/>
          </p:nvSpPr>
          <p:spPr>
            <a:xfrm>
              <a:off x="476250" y="1853711"/>
              <a:ext cx="3810000" cy="2800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B175F2-8233-4798-BF7A-8F5BF1E18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34647" r="68344" b="12147"/>
          <a:stretch/>
        </p:blipFill>
        <p:spPr>
          <a:xfrm>
            <a:off x="727482" y="2471615"/>
            <a:ext cx="3785252" cy="3928836"/>
          </a:xfrm>
          <a:prstGeom prst="rect">
            <a:avLst/>
          </a:prstGeom>
        </p:spPr>
      </p:pic>
      <p:sp>
        <p:nvSpPr>
          <p:cNvPr id="13" name="Номер слайда 23">
            <a:extLst>
              <a:ext uri="{FF2B5EF4-FFF2-40B4-BE49-F238E27FC236}">
                <a16:creationId xmlns:a16="http://schemas.microsoft.com/office/drawing/2014/main" id="{87AF0D55-01E4-4ECB-A162-19DC812C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9810" y="6384737"/>
            <a:ext cx="512189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15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274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BE3321-F252-461B-9495-9AD18AD0F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13" y="5167916"/>
            <a:ext cx="774112" cy="6125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ABE418-6AF1-450F-8D57-A29BA4B6E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45" y="2898019"/>
            <a:ext cx="1335444" cy="3649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E7FE66-76C1-4BBC-9D09-02FC4116A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3" y="3953639"/>
            <a:ext cx="746251" cy="7462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08A795-5437-4A09-8619-490E632EC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3" y="1717785"/>
            <a:ext cx="811955" cy="7949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29CD09-7B1B-4B59-BC94-8ED667522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31" y="3987740"/>
            <a:ext cx="547475" cy="6780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C09CDC-1F5E-4BDB-B6EF-F8DC1590A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31" y="2790821"/>
            <a:ext cx="547475" cy="6569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6D08749-FE09-452F-B32A-03FAF043F2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3" y="2762482"/>
            <a:ext cx="647793" cy="7136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AF47F8-DDB3-4BCB-897D-3DAFD218E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5" y="1742117"/>
            <a:ext cx="681507" cy="74625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52A3CA-E4C5-478D-9E08-A327237666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90" y="1808664"/>
            <a:ext cx="689957" cy="6131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C3C5C68-3A1F-4580-A1FF-74641D7D30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07" y="5068115"/>
            <a:ext cx="596164" cy="8121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3BA682-7F48-4DE4-B0BC-A80B3ADD56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98" y="5261683"/>
            <a:ext cx="879188" cy="4249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7A49D3-8523-4A7A-A2C1-5589B9CDA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85" y="2727201"/>
            <a:ext cx="801015" cy="78421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FA6E36D-31C8-40F3-BBCD-31CE58CDB9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41" y="1713339"/>
            <a:ext cx="494212" cy="7084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6D2D568-0007-4882-A26D-7D74E2E034F4}"/>
              </a:ext>
            </a:extLst>
          </p:cNvPr>
          <p:cNvSpPr txBox="1"/>
          <p:nvPr/>
        </p:nvSpPr>
        <p:spPr>
          <a:xfrm>
            <a:off x="1923522" y="1803492"/>
            <a:ext cx="202956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Министерство образования</a:t>
            </a:r>
          </a:p>
          <a:p>
            <a:r>
              <a:rPr lang="ru-RU" sz="1067" dirty="0">
                <a:latin typeface="Qanelas" panose="00000500000000000000" pitchFamily="50" charset="-52"/>
              </a:rPr>
              <a:t>Российской Федерации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BF3EF1-F464-47AA-B228-A78BAFAFB968}"/>
              </a:ext>
            </a:extLst>
          </p:cNvPr>
          <p:cNvSpPr txBox="1"/>
          <p:nvPr/>
        </p:nvSpPr>
        <p:spPr>
          <a:xfrm>
            <a:off x="1923522" y="2650381"/>
            <a:ext cx="167538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Министерство здравоохранения</a:t>
            </a:r>
          </a:p>
          <a:p>
            <a:r>
              <a:rPr lang="ru-RU" sz="1067" dirty="0">
                <a:latin typeface="Qanelas" panose="00000500000000000000" pitchFamily="50" charset="-52"/>
              </a:rPr>
              <a:t>Российской Федерации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32DF1B-396F-4B9D-9F71-3986E8E8F351}"/>
              </a:ext>
            </a:extLst>
          </p:cNvPr>
          <p:cNvSpPr txBox="1"/>
          <p:nvPr/>
        </p:nvSpPr>
        <p:spPr>
          <a:xfrm>
            <a:off x="1923521" y="4075477"/>
            <a:ext cx="159031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Россотрудничество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D98E93-DB39-4753-AF89-79D6C2D63C39}"/>
              </a:ext>
            </a:extLst>
          </p:cNvPr>
          <p:cNvSpPr txBox="1"/>
          <p:nvPr/>
        </p:nvSpPr>
        <p:spPr>
          <a:xfrm>
            <a:off x="1923522" y="5314445"/>
            <a:ext cx="167538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МЧС России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C90B3B-CAB4-418D-A8C5-107AF8DD6F5F}"/>
              </a:ext>
            </a:extLst>
          </p:cNvPr>
          <p:cNvSpPr txBox="1"/>
          <p:nvPr/>
        </p:nvSpPr>
        <p:spPr>
          <a:xfrm>
            <a:off x="4935510" y="1803491"/>
            <a:ext cx="167538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Минпромторг</a:t>
            </a:r>
          </a:p>
          <a:p>
            <a:r>
              <a:rPr lang="ru-RU" sz="1067" dirty="0">
                <a:latin typeface="Qanelas" panose="00000500000000000000" pitchFamily="50" charset="-52"/>
              </a:rPr>
              <a:t>России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10FFA9-DB15-4575-8445-FCA726CC63CF}"/>
              </a:ext>
            </a:extLst>
          </p:cNvPr>
          <p:cNvSpPr txBox="1"/>
          <p:nvPr/>
        </p:nvSpPr>
        <p:spPr>
          <a:xfrm>
            <a:off x="4935510" y="2650381"/>
            <a:ext cx="167538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Департамент информационных</a:t>
            </a:r>
          </a:p>
          <a:p>
            <a:r>
              <a:rPr lang="ru-RU" sz="1067" dirty="0">
                <a:latin typeface="Qanelas" panose="00000500000000000000" pitchFamily="50" charset="-52"/>
              </a:rPr>
              <a:t>Технологий Москвы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B23A60-E9D6-46FF-A866-FC15A9108CD6}"/>
              </a:ext>
            </a:extLst>
          </p:cNvPr>
          <p:cNvSpPr txBox="1"/>
          <p:nvPr/>
        </p:nvSpPr>
        <p:spPr>
          <a:xfrm>
            <a:off x="4935510" y="3924624"/>
            <a:ext cx="167538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Администрации</a:t>
            </a:r>
          </a:p>
          <a:p>
            <a:r>
              <a:rPr lang="ru-RU" sz="1067" dirty="0">
                <a:latin typeface="Qanelas" panose="00000500000000000000" pitchFamily="50" charset="-52"/>
              </a:rPr>
              <a:t>и комитеты</a:t>
            </a:r>
          </a:p>
          <a:p>
            <a:r>
              <a:rPr lang="ru-RU" sz="1067" dirty="0">
                <a:latin typeface="Qanelas" panose="00000500000000000000" pitchFamily="50" charset="-52"/>
              </a:rPr>
              <a:t>Санкт-Петербурга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3CE0CB-E5D7-44BD-A3B1-61C2DED7633C}"/>
              </a:ext>
            </a:extLst>
          </p:cNvPr>
          <p:cNvSpPr txBox="1"/>
          <p:nvPr/>
        </p:nvSpPr>
        <p:spPr>
          <a:xfrm>
            <a:off x="4935510" y="5314445"/>
            <a:ext cx="167538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 err="1">
                <a:latin typeface="Qanelas" panose="00000500000000000000" pitchFamily="50" charset="-52"/>
              </a:rPr>
              <a:t>Океанприбор</a:t>
            </a:r>
            <a:endParaRPr lang="ru-RU" sz="1067" dirty="0">
              <a:latin typeface="Qanelas" panose="00000500000000000000" pitchFamily="50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B48647-6984-47A0-B1CA-A7C4F1907E70}"/>
              </a:ext>
            </a:extLst>
          </p:cNvPr>
          <p:cNvSpPr txBox="1"/>
          <p:nvPr/>
        </p:nvSpPr>
        <p:spPr>
          <a:xfrm>
            <a:off x="9982799" y="2029193"/>
            <a:ext cx="121521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Ростелеком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60B2E9-F668-458C-BD14-66B7C3EB75E1}"/>
              </a:ext>
            </a:extLst>
          </p:cNvPr>
          <p:cNvSpPr txBox="1"/>
          <p:nvPr/>
        </p:nvSpPr>
        <p:spPr>
          <a:xfrm>
            <a:off x="7866058" y="1945453"/>
            <a:ext cx="71775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 err="1">
                <a:latin typeface="Qanelas" panose="00000500000000000000" pitchFamily="50" charset="-52"/>
              </a:rPr>
              <a:t>Ростех</a:t>
            </a:r>
            <a:endParaRPr lang="ru-RU" sz="1067" dirty="0">
              <a:latin typeface="Qanelas" panose="00000500000000000000" pitchFamily="50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87E1EB-DE7C-4ACF-9D3E-37F860920C96}"/>
              </a:ext>
            </a:extLst>
          </p:cNvPr>
          <p:cNvSpPr txBox="1"/>
          <p:nvPr/>
        </p:nvSpPr>
        <p:spPr>
          <a:xfrm>
            <a:off x="7866058" y="2936848"/>
            <a:ext cx="80101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Росатом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F891AB-02D5-4DE8-B819-019B738FCCBA}"/>
              </a:ext>
            </a:extLst>
          </p:cNvPr>
          <p:cNvSpPr txBox="1"/>
          <p:nvPr/>
        </p:nvSpPr>
        <p:spPr>
          <a:xfrm>
            <a:off x="7866058" y="3924623"/>
            <a:ext cx="167538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Газпром Проектирование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820B26-A550-4F19-89E6-6FC26374C85F}"/>
              </a:ext>
            </a:extLst>
          </p:cNvPr>
          <p:cNvSpPr txBox="1"/>
          <p:nvPr/>
        </p:nvSpPr>
        <p:spPr>
          <a:xfrm>
            <a:off x="7866058" y="5314445"/>
            <a:ext cx="167538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Почта Росси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BDB1ACB-4E07-4247-97A7-57717AFDAC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45" y="3940086"/>
            <a:ext cx="759804" cy="75980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8710EDB-59A3-493B-91FE-7B4381B88BED}"/>
              </a:ext>
            </a:extLst>
          </p:cNvPr>
          <p:cNvSpPr txBox="1"/>
          <p:nvPr/>
        </p:nvSpPr>
        <p:spPr>
          <a:xfrm>
            <a:off x="9493244" y="4749316"/>
            <a:ext cx="1831341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latin typeface="Qanelas" panose="00000500000000000000" pitchFamily="50" charset="-52"/>
              </a:rPr>
              <a:t>Михаил </a:t>
            </a:r>
            <a:r>
              <a:rPr lang="ru-RU" sz="1067" dirty="0" err="1">
                <a:latin typeface="Qanelas" panose="00000500000000000000" pitchFamily="50" charset="-52"/>
              </a:rPr>
              <a:t>Мишустин</a:t>
            </a:r>
            <a:endParaRPr lang="ru-RU" sz="1067" dirty="0">
              <a:latin typeface="Qanelas" panose="00000500000000000000" pitchFamily="50" charset="-52"/>
            </a:endParaRPr>
          </a:p>
          <a:p>
            <a:r>
              <a:rPr lang="ru-RU" sz="1067" dirty="0">
                <a:latin typeface="Qanelas" panose="00000500000000000000" pitchFamily="50" charset="-52"/>
              </a:rPr>
              <a:t>о СЕО компании Омега</a:t>
            </a:r>
          </a:p>
          <a:p>
            <a:r>
              <a:rPr lang="ru-RU" sz="1067" dirty="0">
                <a:latin typeface="Qanelas" panose="00000500000000000000" pitchFamily="50" charset="-52"/>
              </a:rPr>
              <a:t>Ярославе Алейнике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1EE4F6F-6D81-4E5B-A18E-7B82F0FD8D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32" y="3961549"/>
            <a:ext cx="862067" cy="4249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E2AC436-10C2-4BC7-890D-1D117E73F368}"/>
              </a:ext>
            </a:extLst>
          </p:cNvPr>
          <p:cNvSpPr txBox="1"/>
          <p:nvPr/>
        </p:nvSpPr>
        <p:spPr>
          <a:xfrm>
            <a:off x="3046170" y="659057"/>
            <a:ext cx="6099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602482"/>
                </a:solidFill>
                <a:latin typeface="Qanelas Bold" panose="00000800000000000000" pitchFamily="50" charset="-52"/>
              </a:rPr>
              <a:t>БОЛЕЕ 20 ЛЕТ НАМ ДОВЕРЯЮТ</a:t>
            </a:r>
          </a:p>
        </p:txBody>
      </p:sp>
      <p:sp>
        <p:nvSpPr>
          <p:cNvPr id="53" name="Номер слайда 23">
            <a:extLst>
              <a:ext uri="{FF2B5EF4-FFF2-40B4-BE49-F238E27FC236}">
                <a16:creationId xmlns:a16="http://schemas.microsoft.com/office/drawing/2014/main" id="{D5FF3FA5-FC2A-4C81-ADB6-E612ECFA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9810" y="6384737"/>
            <a:ext cx="512189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16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257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FC3739-73D0-4421-B2F0-EB8A8A544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72" name="Google Shape;72;p11"/>
          <p:cNvSpPr txBox="1">
            <a:spLocks noGrp="1"/>
          </p:cNvSpPr>
          <p:nvPr>
            <p:ph type="ctrTitle"/>
          </p:nvPr>
        </p:nvSpPr>
        <p:spPr>
          <a:xfrm>
            <a:off x="1242932" y="1980241"/>
            <a:ext cx="5325592" cy="293264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ru-RU" sz="3200" dirty="0">
                <a:solidFill>
                  <a:schemeClr val="bg1"/>
                </a:solidFill>
                <a:latin typeface="Qanelas SemiBold" panose="00000700000000000000" pitchFamily="50" charset="-52"/>
              </a:rPr>
              <a:t>Спасибо</a:t>
            </a:r>
            <a:br>
              <a:rPr lang="ru-RU" sz="3200" dirty="0">
                <a:solidFill>
                  <a:schemeClr val="bg1"/>
                </a:solidFill>
                <a:latin typeface="Qanelas SemiBold" panose="00000700000000000000" pitchFamily="50" charset="-52"/>
              </a:rPr>
            </a:br>
            <a:r>
              <a:rPr lang="ru-RU" sz="3200" dirty="0">
                <a:solidFill>
                  <a:schemeClr val="bg1"/>
                </a:solidFill>
                <a:latin typeface="Qanelas SemiBold" panose="00000700000000000000" pitchFamily="50" charset="-52"/>
              </a:rPr>
              <a:t>за внимание</a:t>
            </a:r>
            <a:r>
              <a:rPr lang="ru-RU" sz="3200" dirty="0">
                <a:solidFill>
                  <a:schemeClr val="bg1"/>
                </a:solidFill>
                <a:latin typeface="Qanelas Medium" panose="00000600000000000000" pitchFamily="50" charset="-52"/>
              </a:rPr>
              <a:t>!</a:t>
            </a:r>
            <a:endParaRPr lang="ru-RU" sz="3200" dirty="0">
              <a:solidFill>
                <a:schemeClr val="tx1"/>
              </a:solidFill>
              <a:latin typeface="Qanelas Bold" panose="00000800000000000000" pitchFamily="2" charset="-52"/>
            </a:endParaRPr>
          </a:p>
        </p:txBody>
      </p:sp>
      <p:grpSp>
        <p:nvGrpSpPr>
          <p:cNvPr id="39" name="Google Shape;2038;p33">
            <a:extLst>
              <a:ext uri="{FF2B5EF4-FFF2-40B4-BE49-F238E27FC236}">
                <a16:creationId xmlns:a16="http://schemas.microsoft.com/office/drawing/2014/main" id="{2210B07B-BDE5-4278-A028-93372B8DB13C}"/>
              </a:ext>
            </a:extLst>
          </p:cNvPr>
          <p:cNvGrpSpPr/>
          <p:nvPr/>
        </p:nvGrpSpPr>
        <p:grpSpPr>
          <a:xfrm>
            <a:off x="5972991" y="2130538"/>
            <a:ext cx="6144607" cy="2750072"/>
            <a:chOff x="1177450" y="241631"/>
            <a:chExt cx="6173152" cy="3616776"/>
          </a:xfrm>
        </p:grpSpPr>
        <p:sp>
          <p:nvSpPr>
            <p:cNvPr id="40" name="Google Shape;2039;p33">
              <a:extLst>
                <a:ext uri="{FF2B5EF4-FFF2-40B4-BE49-F238E27FC236}">
                  <a16:creationId xmlns:a16="http://schemas.microsoft.com/office/drawing/2014/main" id="{0FA1FA6C-0557-4706-909D-84EFD8315F8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0000">
                  <a:sysClr val="window" lastClr="FFFFFF"/>
                </a:gs>
                <a:gs pos="100000">
                  <a:srgbClr val="E7E6E6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040;p33">
              <a:extLst>
                <a:ext uri="{FF2B5EF4-FFF2-40B4-BE49-F238E27FC236}">
                  <a16:creationId xmlns:a16="http://schemas.microsoft.com/office/drawing/2014/main" id="{BE5EE7E8-FF90-47E5-9F51-C70172F08F09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dist="28575" dir="5400000" algn="bl" rotWithShape="0">
                <a:srgbClr val="38226D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041;p33">
              <a:extLst>
                <a:ext uri="{FF2B5EF4-FFF2-40B4-BE49-F238E27FC236}">
                  <a16:creationId xmlns:a16="http://schemas.microsoft.com/office/drawing/2014/main" id="{82AB354B-BBC8-4412-BF34-79E02728BE7D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042;p33">
              <a:extLst>
                <a:ext uri="{FF2B5EF4-FFF2-40B4-BE49-F238E27FC236}">
                  <a16:creationId xmlns:a16="http://schemas.microsoft.com/office/drawing/2014/main" id="{E5B1FD57-9917-437A-B866-44E0B400041D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7D32B90-9C6C-4622-B92E-F7337EEC7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76" y="211046"/>
            <a:ext cx="3026119" cy="5749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561891-28C5-4DBC-ACC8-84F0FE178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65" y="2259330"/>
            <a:ext cx="4838878" cy="2339340"/>
          </a:xfrm>
          <a:prstGeom prst="rect">
            <a:avLst/>
          </a:prstGeom>
          <a:ln w="28575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2EF4F8-4774-41AD-BFB5-057250D9EE1F}"/>
              </a:ext>
            </a:extLst>
          </p:cNvPr>
          <p:cNvSpPr/>
          <p:nvPr/>
        </p:nvSpPr>
        <p:spPr>
          <a:xfrm>
            <a:off x="1149891" y="3599198"/>
            <a:ext cx="1754006" cy="717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867"/>
              </a:lnSpc>
            </a:pPr>
            <a:r>
              <a:rPr lang="en-US" dirty="0">
                <a:solidFill>
                  <a:srgbClr val="FFC000"/>
                </a:solidFill>
                <a:latin typeface="Qanelas SemiBold" panose="00000700000000000000" pitchFamily="50" charset="-5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omegafuture.ru</a:t>
            </a:r>
            <a:endParaRPr lang="ru-RU" dirty="0">
              <a:solidFill>
                <a:srgbClr val="FFC000"/>
              </a:solidFill>
              <a:latin typeface="Qanelas SemiBold" panose="00000700000000000000" pitchFamily="50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63AF0B2-F038-4145-84CB-B48843A7DA93}"/>
              </a:ext>
            </a:extLst>
          </p:cNvPr>
          <p:cNvGrpSpPr/>
          <p:nvPr/>
        </p:nvGrpSpPr>
        <p:grpSpPr>
          <a:xfrm>
            <a:off x="6351340" y="4498030"/>
            <a:ext cx="5642116" cy="3552090"/>
            <a:chOff x="6351340" y="4498030"/>
            <a:chExt cx="5642116" cy="3552090"/>
          </a:xfrm>
        </p:grpSpPr>
        <p:sp>
          <p:nvSpPr>
            <p:cNvPr id="12" name="Google Shape;1069;p46">
              <a:extLst>
                <a:ext uri="{FF2B5EF4-FFF2-40B4-BE49-F238E27FC236}">
                  <a16:creationId xmlns:a16="http://schemas.microsoft.com/office/drawing/2014/main" id="{330A0E82-5C7E-478D-9A88-546E0A37F7ED}"/>
                </a:ext>
              </a:extLst>
            </p:cNvPr>
            <p:cNvSpPr/>
            <p:nvPr/>
          </p:nvSpPr>
          <p:spPr>
            <a:xfrm>
              <a:off x="7221417" y="4531373"/>
              <a:ext cx="4772039" cy="3518747"/>
            </a:xfrm>
            <a:custGeom>
              <a:avLst/>
              <a:gdLst/>
              <a:ahLst/>
              <a:cxnLst/>
              <a:rect l="l" t="t" r="r" b="b"/>
              <a:pathLst>
                <a:path w="6575357" h="4707850" extrusionOk="0">
                  <a:moveTo>
                    <a:pt x="822629" y="313625"/>
                  </a:moveTo>
                  <a:cubicBezTo>
                    <a:pt x="149004" y="-271443"/>
                    <a:pt x="54448" y="285338"/>
                    <a:pt x="8896" y="294307"/>
                  </a:cubicBezTo>
                  <a:cubicBezTo>
                    <a:pt x="8896" y="294307"/>
                    <a:pt x="-11120" y="428845"/>
                    <a:pt x="8896" y="919392"/>
                  </a:cubicBezTo>
                  <a:lnTo>
                    <a:pt x="6575358" y="4707851"/>
                  </a:lnTo>
                  <a:lnTo>
                    <a:pt x="6575358" y="2041924"/>
                  </a:lnTo>
                  <a:cubicBezTo>
                    <a:pt x="5512466" y="499219"/>
                    <a:pt x="4811924" y="786234"/>
                    <a:pt x="4204557" y="1009085"/>
                  </a:cubicBezTo>
                  <a:cubicBezTo>
                    <a:pt x="3609614" y="1227105"/>
                    <a:pt x="3391514" y="771745"/>
                    <a:pt x="2638518" y="122512"/>
                  </a:cubicBezTo>
                  <a:cubicBezTo>
                    <a:pt x="2019418" y="-411501"/>
                    <a:pt x="1631531" y="1015984"/>
                    <a:pt x="822629" y="31362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9607"/>
                    <a:alpha val="29800"/>
                  </a:srgbClr>
                </a:gs>
                <a:gs pos="4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69;p46">
              <a:extLst>
                <a:ext uri="{FF2B5EF4-FFF2-40B4-BE49-F238E27FC236}">
                  <a16:creationId xmlns:a16="http://schemas.microsoft.com/office/drawing/2014/main" id="{5C2FB7B6-D0E3-4669-9338-E893B0843A8F}"/>
                </a:ext>
              </a:extLst>
            </p:cNvPr>
            <p:cNvSpPr/>
            <p:nvPr/>
          </p:nvSpPr>
          <p:spPr>
            <a:xfrm>
              <a:off x="6351340" y="4498030"/>
              <a:ext cx="4772039" cy="3518747"/>
            </a:xfrm>
            <a:custGeom>
              <a:avLst/>
              <a:gdLst/>
              <a:ahLst/>
              <a:cxnLst/>
              <a:rect l="l" t="t" r="r" b="b"/>
              <a:pathLst>
                <a:path w="6575357" h="4707850" extrusionOk="0">
                  <a:moveTo>
                    <a:pt x="822629" y="313625"/>
                  </a:moveTo>
                  <a:cubicBezTo>
                    <a:pt x="149004" y="-271443"/>
                    <a:pt x="54448" y="285338"/>
                    <a:pt x="8896" y="294307"/>
                  </a:cubicBezTo>
                  <a:cubicBezTo>
                    <a:pt x="8896" y="294307"/>
                    <a:pt x="-11120" y="428845"/>
                    <a:pt x="8896" y="919392"/>
                  </a:cubicBezTo>
                  <a:lnTo>
                    <a:pt x="6575358" y="4707851"/>
                  </a:lnTo>
                  <a:lnTo>
                    <a:pt x="6575358" y="2041924"/>
                  </a:lnTo>
                  <a:cubicBezTo>
                    <a:pt x="5512466" y="499219"/>
                    <a:pt x="4811924" y="786234"/>
                    <a:pt x="4204557" y="1009085"/>
                  </a:cubicBezTo>
                  <a:cubicBezTo>
                    <a:pt x="3609614" y="1227105"/>
                    <a:pt x="3391514" y="771745"/>
                    <a:pt x="2638518" y="122512"/>
                  </a:cubicBezTo>
                  <a:cubicBezTo>
                    <a:pt x="2019418" y="-411501"/>
                    <a:pt x="1631531" y="1015984"/>
                    <a:pt x="822629" y="31362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9607"/>
                    <a:alpha val="29800"/>
                  </a:srgbClr>
                </a:gs>
                <a:gs pos="4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62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9AA406CA-F104-4F01-B468-265A29FEBC76}"/>
              </a:ext>
            </a:extLst>
          </p:cNvPr>
          <p:cNvSpPr/>
          <p:nvPr/>
        </p:nvSpPr>
        <p:spPr>
          <a:xfrm>
            <a:off x="4463133" y="5461893"/>
            <a:ext cx="3166196" cy="912780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3ECB53F6-1F76-4FD4-ABAA-AC55B64DA183}"/>
              </a:ext>
            </a:extLst>
          </p:cNvPr>
          <p:cNvSpPr/>
          <p:nvPr/>
        </p:nvSpPr>
        <p:spPr>
          <a:xfrm>
            <a:off x="9685811" y="3132541"/>
            <a:ext cx="2048063" cy="912780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5E68C31D-ABF9-4EFF-BC04-89BD8BCE9003}"/>
              </a:ext>
            </a:extLst>
          </p:cNvPr>
          <p:cNvSpPr/>
          <p:nvPr/>
        </p:nvSpPr>
        <p:spPr>
          <a:xfrm>
            <a:off x="5318208" y="1035492"/>
            <a:ext cx="1590111" cy="912780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A97BD5B7-7900-407F-9876-CD8195CEBF4B}"/>
              </a:ext>
            </a:extLst>
          </p:cNvPr>
          <p:cNvSpPr/>
          <p:nvPr/>
        </p:nvSpPr>
        <p:spPr>
          <a:xfrm>
            <a:off x="522840" y="3128636"/>
            <a:ext cx="2048063" cy="912780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37498-E98B-497C-B2C0-2637942E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3" y="407124"/>
            <a:ext cx="7669695" cy="5478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0257F"/>
                </a:solidFill>
                <a:latin typeface="Qanelas Bold" panose="00000800000000000000" pitchFamily="2" charset="-52"/>
              </a:rPr>
              <a:t>Области применения аналитики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816C67-8B84-4FF2-9FF8-CF0A9336A075}"/>
              </a:ext>
            </a:extLst>
          </p:cNvPr>
          <p:cNvSpPr/>
          <p:nvPr/>
        </p:nvSpPr>
        <p:spPr>
          <a:xfrm>
            <a:off x="5314630" y="1168717"/>
            <a:ext cx="1618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D4D4D"/>
                </a:solidFill>
                <a:latin typeface="Qanelas Bold" panose="00000800000000000000" pitchFamily="2" charset="-52"/>
              </a:rPr>
              <a:t>Увеличение</a:t>
            </a:r>
          </a:p>
          <a:p>
            <a:pPr algn="ctr"/>
            <a:r>
              <a:rPr lang="ru-RU" dirty="0">
                <a:solidFill>
                  <a:srgbClr val="4D4D4D"/>
                </a:solidFill>
                <a:latin typeface="Qanelas Bold" panose="00000800000000000000" pitchFamily="2" charset="-52"/>
              </a:rPr>
              <a:t>дохода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AA6DBB-2ABD-4763-BDD7-C7543C1A68DE}"/>
              </a:ext>
            </a:extLst>
          </p:cNvPr>
          <p:cNvSpPr/>
          <p:nvPr/>
        </p:nvSpPr>
        <p:spPr>
          <a:xfrm>
            <a:off x="788589" y="3291354"/>
            <a:ext cx="1560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D4D4D"/>
                </a:solidFill>
                <a:latin typeface="Qanelas Bold" panose="00000800000000000000" pitchFamily="2" charset="-52"/>
              </a:rPr>
              <a:t>Улучшение</a:t>
            </a:r>
          </a:p>
          <a:p>
            <a:pPr algn="ctr"/>
            <a:r>
              <a:rPr lang="ru-RU" dirty="0">
                <a:solidFill>
                  <a:srgbClr val="4D4D4D"/>
                </a:solidFill>
                <a:latin typeface="Qanelas Bold" panose="00000800000000000000" pitchFamily="2" charset="-52"/>
              </a:rPr>
              <a:t>управления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47BA13-4B5F-4756-BB3B-E967B8755BB4}"/>
              </a:ext>
            </a:extLst>
          </p:cNvPr>
          <p:cNvSpPr/>
          <p:nvPr/>
        </p:nvSpPr>
        <p:spPr>
          <a:xfrm>
            <a:off x="9809115" y="3320675"/>
            <a:ext cx="1715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D4D4D"/>
                </a:solidFill>
                <a:latin typeface="Qanelas Bold" panose="00000800000000000000" pitchFamily="2" charset="-52"/>
              </a:rPr>
              <a:t>Сокращение</a:t>
            </a:r>
          </a:p>
          <a:p>
            <a:pPr algn="ctr"/>
            <a:r>
              <a:rPr lang="ru-RU" dirty="0">
                <a:solidFill>
                  <a:srgbClr val="4D4D4D"/>
                </a:solidFill>
                <a:latin typeface="Qanelas Bold" panose="00000800000000000000" pitchFamily="2" charset="-52"/>
              </a:rPr>
              <a:t>затрат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622815-1249-4A00-BE8D-54F2549E6ACE}"/>
              </a:ext>
            </a:extLst>
          </p:cNvPr>
          <p:cNvSpPr/>
          <p:nvPr/>
        </p:nvSpPr>
        <p:spPr>
          <a:xfrm>
            <a:off x="4481214" y="5563134"/>
            <a:ext cx="311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D4D4D"/>
                </a:solidFill>
                <a:latin typeface="Qanelas Bold" panose="00000800000000000000" pitchFamily="2" charset="-52"/>
              </a:rPr>
              <a:t>Улучшение</a:t>
            </a:r>
          </a:p>
          <a:p>
            <a:pPr algn="ctr"/>
            <a:r>
              <a:rPr lang="ru-RU" dirty="0">
                <a:solidFill>
                  <a:srgbClr val="4D4D4D"/>
                </a:solidFill>
                <a:latin typeface="Qanelas Bold" panose="00000800000000000000" pitchFamily="2" charset="-52"/>
              </a:rPr>
              <a:t>оперативных процессов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C6B1EC0-46E3-492C-AF6A-93A544A87ADA}"/>
              </a:ext>
            </a:extLst>
          </p:cNvPr>
          <p:cNvGrpSpPr/>
          <p:nvPr/>
        </p:nvGrpSpPr>
        <p:grpSpPr>
          <a:xfrm>
            <a:off x="2762422" y="1638012"/>
            <a:ext cx="2954553" cy="2400657"/>
            <a:chOff x="2776054" y="1555554"/>
            <a:chExt cx="2343484" cy="240065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91CA30E-17EB-420F-8FE9-EC5644A45468}"/>
                </a:ext>
              </a:extLst>
            </p:cNvPr>
            <p:cNvSpPr/>
            <p:nvPr/>
          </p:nvSpPr>
          <p:spPr>
            <a:xfrm>
              <a:off x="2776054" y="1989791"/>
              <a:ext cx="20578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Qanelas" panose="00000500000000000000" pitchFamily="2" charset="-52"/>
              </a:endParaRP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4C5CAC19-67A3-4B12-A3F0-9B04E3DE09B1}"/>
                </a:ext>
              </a:extLst>
            </p:cNvPr>
            <p:cNvGrpSpPr/>
            <p:nvPr/>
          </p:nvGrpSpPr>
          <p:grpSpPr>
            <a:xfrm>
              <a:off x="2776054" y="1555554"/>
              <a:ext cx="2343484" cy="2400657"/>
              <a:chOff x="2776054" y="1555554"/>
              <a:chExt cx="2343484" cy="2400657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23394B20-B056-4FF2-ADB8-E01423FA5FB1}"/>
                  </a:ext>
                </a:extLst>
              </p:cNvPr>
              <p:cNvSpPr/>
              <p:nvPr/>
            </p:nvSpPr>
            <p:spPr>
              <a:xfrm>
                <a:off x="3090381" y="1555554"/>
                <a:ext cx="2029157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Система мониторинга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для топов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Планирование,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моделирование бюджетов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Управление финансами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Охрана труда и риски</a:t>
                </a:r>
              </a:p>
              <a:p>
                <a:pPr>
                  <a:lnSpc>
                    <a:spcPts val="1600"/>
                  </a:lnSpc>
                </a:pP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pPr>
                  <a:lnSpc>
                    <a:spcPts val="1600"/>
                  </a:lnSpc>
                </a:pP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pPr>
                  <a:lnSpc>
                    <a:spcPts val="1600"/>
                  </a:lnSpc>
                </a:pPr>
                <a:endParaRPr lang="ru-RU" sz="14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3B67A93D-A017-4BA3-8DD6-549FB471EDD3}"/>
                  </a:ext>
                </a:extLst>
              </p:cNvPr>
              <p:cNvSpPr/>
              <p:nvPr/>
            </p:nvSpPr>
            <p:spPr>
              <a:xfrm>
                <a:off x="3013200" y="1679989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F80715F3-29AE-4F02-A11D-BCF6AEC0D93A}"/>
                  </a:ext>
                </a:extLst>
              </p:cNvPr>
              <p:cNvSpPr/>
              <p:nvPr/>
            </p:nvSpPr>
            <p:spPr>
              <a:xfrm>
                <a:off x="2776054" y="2389901"/>
                <a:ext cx="154353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51C09EFC-5D09-4051-96A1-9100BF730EA6}"/>
                  </a:ext>
                </a:extLst>
              </p:cNvPr>
              <p:cNvSpPr/>
              <p:nvPr/>
            </p:nvSpPr>
            <p:spPr>
              <a:xfrm>
                <a:off x="2783842" y="2641175"/>
                <a:ext cx="154353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02965860-044E-4A48-A897-D2845201EA37}"/>
                  </a:ext>
                </a:extLst>
              </p:cNvPr>
              <p:cNvSpPr/>
              <p:nvPr/>
            </p:nvSpPr>
            <p:spPr>
              <a:xfrm>
                <a:off x="3012443" y="2236012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1BAF07FD-08F8-495E-B342-869983BCDB9A}"/>
                  </a:ext>
                </a:extLst>
              </p:cNvPr>
              <p:cNvSpPr/>
              <p:nvPr/>
            </p:nvSpPr>
            <p:spPr>
              <a:xfrm>
                <a:off x="3012265" y="2781364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A60BA2DB-6256-4B12-9A3D-394D75C0E070}"/>
                  </a:ext>
                </a:extLst>
              </p:cNvPr>
              <p:cNvSpPr/>
              <p:nvPr/>
            </p:nvSpPr>
            <p:spPr>
              <a:xfrm>
                <a:off x="3012265" y="3092570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1E20A43-67F7-4C5E-BCBB-BC4C09A214F4}"/>
              </a:ext>
            </a:extLst>
          </p:cNvPr>
          <p:cNvGrpSpPr/>
          <p:nvPr/>
        </p:nvGrpSpPr>
        <p:grpSpPr>
          <a:xfrm>
            <a:off x="2852191" y="3906060"/>
            <a:ext cx="2876152" cy="2328843"/>
            <a:chOff x="2776054" y="1758959"/>
            <a:chExt cx="2281298" cy="2328843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FD43B03A-E7A1-4934-AF15-DD8E417003E7}"/>
                </a:ext>
              </a:extLst>
            </p:cNvPr>
            <p:cNvSpPr/>
            <p:nvPr/>
          </p:nvSpPr>
          <p:spPr>
            <a:xfrm>
              <a:off x="2776054" y="1989791"/>
              <a:ext cx="205788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Qanelas" panose="00000500000000000000" pitchFamily="2" charset="-52"/>
              </a:endParaRPr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1682DBF-3677-4F82-B693-DF839D7E35CD}"/>
                </a:ext>
              </a:extLst>
            </p:cNvPr>
            <p:cNvGrpSpPr/>
            <p:nvPr/>
          </p:nvGrpSpPr>
          <p:grpSpPr>
            <a:xfrm>
              <a:off x="2783842" y="1758959"/>
              <a:ext cx="2273510" cy="2328843"/>
              <a:chOff x="2783842" y="1758959"/>
              <a:chExt cx="2273510" cy="2328843"/>
            </a:xfrm>
          </p:grpSpPr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6930094B-52F0-472A-893B-58D0E5593169}"/>
                  </a:ext>
                </a:extLst>
              </p:cNvPr>
              <p:cNvSpPr/>
              <p:nvPr/>
            </p:nvSpPr>
            <p:spPr>
              <a:xfrm>
                <a:off x="3028195" y="1758959"/>
                <a:ext cx="2029157" cy="2328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Административные расходы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Закупки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en-US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HR</a:t>
                </a:r>
                <a:endPara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endParaRP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Простои оборудования</a:t>
                </a:r>
              </a:p>
              <a:p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pPr>
                  <a:lnSpc>
                    <a:spcPts val="1600"/>
                  </a:lnSpc>
                </a:pPr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pPr>
                  <a:lnSpc>
                    <a:spcPts val="1600"/>
                  </a:lnSpc>
                </a:pPr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pPr>
                  <a:lnSpc>
                    <a:spcPts val="1600"/>
                  </a:lnSpc>
                </a:pPr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78" name="Овал 77">
                <a:extLst>
                  <a:ext uri="{FF2B5EF4-FFF2-40B4-BE49-F238E27FC236}">
                    <a16:creationId xmlns:a16="http://schemas.microsoft.com/office/drawing/2014/main" id="{7E55B5E9-116E-4EC9-8CD9-86D629E46365}"/>
                  </a:ext>
                </a:extLst>
              </p:cNvPr>
              <p:cNvSpPr/>
              <p:nvPr/>
            </p:nvSpPr>
            <p:spPr>
              <a:xfrm>
                <a:off x="2921814" y="1886159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E6213571-AB99-4F9C-BF30-079DC43D63CF}"/>
                  </a:ext>
                </a:extLst>
              </p:cNvPr>
              <p:cNvSpPr/>
              <p:nvPr/>
            </p:nvSpPr>
            <p:spPr>
              <a:xfrm>
                <a:off x="2783842" y="2641175"/>
                <a:ext cx="154353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id="{CF244F51-2E36-4365-B807-2C85AF294068}"/>
                  </a:ext>
                </a:extLst>
              </p:cNvPr>
              <p:cNvSpPr/>
              <p:nvPr/>
            </p:nvSpPr>
            <p:spPr>
              <a:xfrm>
                <a:off x="2921814" y="2159793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2" name="Овал 81">
                <a:extLst>
                  <a:ext uri="{FF2B5EF4-FFF2-40B4-BE49-F238E27FC236}">
                    <a16:creationId xmlns:a16="http://schemas.microsoft.com/office/drawing/2014/main" id="{39BFEA08-534B-4E9D-A0C4-E8D66BD73FBA}"/>
                  </a:ext>
                </a:extLst>
              </p:cNvPr>
              <p:cNvSpPr/>
              <p:nvPr/>
            </p:nvSpPr>
            <p:spPr>
              <a:xfrm>
                <a:off x="2921814" y="2429004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3" name="Овал 82">
                <a:extLst>
                  <a:ext uri="{FF2B5EF4-FFF2-40B4-BE49-F238E27FC236}">
                    <a16:creationId xmlns:a16="http://schemas.microsoft.com/office/drawing/2014/main" id="{F88824DC-0461-49F9-B86B-62EB94AA9C2C}"/>
                  </a:ext>
                </a:extLst>
              </p:cNvPr>
              <p:cNvSpPr/>
              <p:nvPr/>
            </p:nvSpPr>
            <p:spPr>
              <a:xfrm>
                <a:off x="2921814" y="2705248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D23F89C3-B08F-4225-8EAA-AFC63759DAAB}"/>
              </a:ext>
            </a:extLst>
          </p:cNvPr>
          <p:cNvGrpSpPr/>
          <p:nvPr/>
        </p:nvGrpSpPr>
        <p:grpSpPr>
          <a:xfrm>
            <a:off x="7283394" y="3871795"/>
            <a:ext cx="2876152" cy="2534027"/>
            <a:chOff x="2776054" y="1758959"/>
            <a:chExt cx="2281298" cy="2534027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CBAE2935-8B32-44B3-A9EA-0453CDB0430E}"/>
                </a:ext>
              </a:extLst>
            </p:cNvPr>
            <p:cNvSpPr/>
            <p:nvPr/>
          </p:nvSpPr>
          <p:spPr>
            <a:xfrm>
              <a:off x="2776054" y="1989791"/>
              <a:ext cx="205788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Qanelas" panose="00000500000000000000" pitchFamily="2" charset="-52"/>
              </a:endParaRPr>
            </a:p>
          </p:txBody>
        </p: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4F5A6219-12B7-43E4-BBF1-CA3C17B4DFA2}"/>
                </a:ext>
              </a:extLst>
            </p:cNvPr>
            <p:cNvGrpSpPr/>
            <p:nvPr/>
          </p:nvGrpSpPr>
          <p:grpSpPr>
            <a:xfrm>
              <a:off x="2783842" y="1758959"/>
              <a:ext cx="2273510" cy="2534027"/>
              <a:chOff x="2783842" y="1758959"/>
              <a:chExt cx="2273510" cy="2534027"/>
            </a:xfrm>
          </p:grpSpPr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id="{97BC3258-C5A7-480C-8F4B-FD75F1AB9E4F}"/>
                  </a:ext>
                </a:extLst>
              </p:cNvPr>
              <p:cNvSpPr/>
              <p:nvPr/>
            </p:nvSpPr>
            <p:spPr>
              <a:xfrm>
                <a:off x="3028195" y="1758959"/>
                <a:ext cx="2029157" cy="2534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Управление активами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Управление цепочкой поставок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ИТ-управление</a:t>
                </a:r>
              </a:p>
              <a:p>
                <a:pPr>
                  <a:lnSpc>
                    <a:spcPts val="16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4D4D4D"/>
                    </a:solidFill>
                    <a:latin typeface="Qanelas SemiBold" panose="00000700000000000000" pitchFamily="50" charset="-52"/>
                  </a:rPr>
                  <a:t>Подготовка рабочей силы</a:t>
                </a:r>
              </a:p>
              <a:p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pPr>
                  <a:lnSpc>
                    <a:spcPts val="1600"/>
                  </a:lnSpc>
                </a:pPr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pPr>
                  <a:lnSpc>
                    <a:spcPts val="1600"/>
                  </a:lnSpc>
                </a:pPr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  <a:p>
                <a:pPr>
                  <a:lnSpc>
                    <a:spcPts val="1600"/>
                  </a:lnSpc>
                </a:pPr>
                <a:endParaRPr lang="ru-RU" sz="1600" dirty="0">
                  <a:solidFill>
                    <a:srgbClr val="4D4D4D"/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88" name="Овал 87">
                <a:extLst>
                  <a:ext uri="{FF2B5EF4-FFF2-40B4-BE49-F238E27FC236}">
                    <a16:creationId xmlns:a16="http://schemas.microsoft.com/office/drawing/2014/main" id="{3188F8E9-96B0-4A3E-B443-4542111D0B72}"/>
                  </a:ext>
                </a:extLst>
              </p:cNvPr>
              <p:cNvSpPr/>
              <p:nvPr/>
            </p:nvSpPr>
            <p:spPr>
              <a:xfrm>
                <a:off x="2895788" y="1869751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id="{715F0262-46C9-49C6-8A53-04C2EA76E4D4}"/>
                  </a:ext>
                </a:extLst>
              </p:cNvPr>
              <p:cNvSpPr/>
              <p:nvPr/>
            </p:nvSpPr>
            <p:spPr>
              <a:xfrm>
                <a:off x="2783842" y="2641175"/>
                <a:ext cx="154353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Qanelas" panose="00000500000000000000" pitchFamily="2" charset="-52"/>
                </a:endParaRPr>
              </a:p>
            </p:txBody>
          </p:sp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A3F5A5F6-7BEA-49E9-BC69-44A9F9D0BF77}"/>
                  </a:ext>
                </a:extLst>
              </p:cNvPr>
              <p:cNvSpPr/>
              <p:nvPr/>
            </p:nvSpPr>
            <p:spPr>
              <a:xfrm>
                <a:off x="2895788" y="2156455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1" name="Овал 90">
                <a:extLst>
                  <a:ext uri="{FF2B5EF4-FFF2-40B4-BE49-F238E27FC236}">
                    <a16:creationId xmlns:a16="http://schemas.microsoft.com/office/drawing/2014/main" id="{674F20F9-7FC2-48A5-B413-C96F6F0070A0}"/>
                  </a:ext>
                </a:extLst>
              </p:cNvPr>
              <p:cNvSpPr/>
              <p:nvPr/>
            </p:nvSpPr>
            <p:spPr>
              <a:xfrm>
                <a:off x="2895788" y="2637772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2" name="Овал 91">
                <a:extLst>
                  <a:ext uri="{FF2B5EF4-FFF2-40B4-BE49-F238E27FC236}">
                    <a16:creationId xmlns:a16="http://schemas.microsoft.com/office/drawing/2014/main" id="{9DE5B123-45C1-4559-8B1E-30A672872995}"/>
                  </a:ext>
                </a:extLst>
              </p:cNvPr>
              <p:cNvSpPr/>
              <p:nvPr/>
            </p:nvSpPr>
            <p:spPr>
              <a:xfrm>
                <a:off x="2895788" y="2913135"/>
                <a:ext cx="59036" cy="66732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66395827-3DCB-40F4-9118-45FA32A14800}"/>
              </a:ext>
            </a:extLst>
          </p:cNvPr>
          <p:cNvGrpSpPr/>
          <p:nvPr/>
        </p:nvGrpSpPr>
        <p:grpSpPr>
          <a:xfrm>
            <a:off x="7180459" y="1656454"/>
            <a:ext cx="2919346" cy="2253246"/>
            <a:chOff x="2783842" y="1405798"/>
            <a:chExt cx="2315559" cy="2253246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16CC3299-F3C1-43F7-B2B6-53E059B6C51C}"/>
                </a:ext>
              </a:extLst>
            </p:cNvPr>
            <p:cNvSpPr/>
            <p:nvPr/>
          </p:nvSpPr>
          <p:spPr>
            <a:xfrm>
              <a:off x="3070244" y="1405798"/>
              <a:ext cx="2029157" cy="2253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Продажи</a:t>
              </a:r>
            </a:p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Производство</a:t>
              </a:r>
            </a:p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Логистика</a:t>
              </a:r>
            </a:p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Новые проекты</a:t>
              </a:r>
            </a:p>
            <a:p>
              <a:endParaRPr lang="ru-RU" sz="1400" dirty="0">
                <a:solidFill>
                  <a:srgbClr val="4D4D4D"/>
                </a:solidFill>
                <a:latin typeface="Qanelas SemiBold" panose="00000700000000000000" pitchFamily="50" charset="-52"/>
              </a:endParaRPr>
            </a:p>
            <a:p>
              <a:endParaRPr lang="ru-RU" sz="1400" dirty="0">
                <a:solidFill>
                  <a:srgbClr val="4D4D4D"/>
                </a:solidFill>
                <a:latin typeface="Qanelas SemiBold" panose="00000700000000000000" pitchFamily="50" charset="-52"/>
              </a:endParaRPr>
            </a:p>
            <a:p>
              <a:pPr>
                <a:lnSpc>
                  <a:spcPts val="1600"/>
                </a:lnSpc>
              </a:pPr>
              <a:endParaRPr lang="ru-RU" sz="1200" dirty="0">
                <a:solidFill>
                  <a:srgbClr val="4D4D4D"/>
                </a:solidFill>
                <a:latin typeface="Qanelas SemiBold" panose="00000700000000000000" pitchFamily="50" charset="-52"/>
              </a:endParaRPr>
            </a:p>
            <a:p>
              <a:pPr>
                <a:lnSpc>
                  <a:spcPts val="1600"/>
                </a:lnSpc>
              </a:pPr>
              <a:endParaRPr lang="ru-RU" sz="1200" dirty="0">
                <a:solidFill>
                  <a:srgbClr val="4D4D4D"/>
                </a:solidFill>
                <a:latin typeface="Qanelas SemiBold" panose="00000700000000000000" pitchFamily="50" charset="-52"/>
              </a:endParaRPr>
            </a:p>
            <a:p>
              <a:pPr>
                <a:lnSpc>
                  <a:spcPts val="1600"/>
                </a:lnSpc>
              </a:pPr>
              <a:endParaRPr lang="ru-RU" sz="1200" dirty="0">
                <a:solidFill>
                  <a:srgbClr val="4D4D4D"/>
                </a:solidFill>
                <a:latin typeface="Qanelas SemiBold" panose="00000700000000000000" pitchFamily="50" charset="-52"/>
              </a:endParaRPr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3381B81F-7646-4CEC-86F6-3A02AC253623}"/>
                </a:ext>
              </a:extLst>
            </p:cNvPr>
            <p:cNvSpPr/>
            <p:nvPr/>
          </p:nvSpPr>
          <p:spPr>
            <a:xfrm>
              <a:off x="2996873" y="1526014"/>
              <a:ext cx="59036" cy="66732"/>
            </a:xfrm>
            <a:prstGeom prst="ellips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DDD9EE7-0853-44E1-BE41-1DBAC5585EE8}"/>
                </a:ext>
              </a:extLst>
            </p:cNvPr>
            <p:cNvSpPr/>
            <p:nvPr/>
          </p:nvSpPr>
          <p:spPr>
            <a:xfrm>
              <a:off x="2783842" y="2641175"/>
              <a:ext cx="15435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Qanelas" panose="00000500000000000000" pitchFamily="2" charset="-52"/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28C8D2C0-D449-412B-BF84-146E70554FAD}"/>
                </a:ext>
              </a:extLst>
            </p:cNvPr>
            <p:cNvSpPr/>
            <p:nvPr/>
          </p:nvSpPr>
          <p:spPr>
            <a:xfrm>
              <a:off x="2996873" y="1825941"/>
              <a:ext cx="59036" cy="66732"/>
            </a:xfrm>
            <a:prstGeom prst="ellips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103AC76B-E4DC-459E-AA19-644A14D86571}"/>
                </a:ext>
              </a:extLst>
            </p:cNvPr>
            <p:cNvSpPr/>
            <p:nvPr/>
          </p:nvSpPr>
          <p:spPr>
            <a:xfrm>
              <a:off x="2999418" y="2080070"/>
              <a:ext cx="59036" cy="66732"/>
            </a:xfrm>
            <a:prstGeom prst="ellips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E0FF823-198B-4C77-9BCD-A6507F934B51}"/>
                </a:ext>
              </a:extLst>
            </p:cNvPr>
            <p:cNvSpPr/>
            <p:nvPr/>
          </p:nvSpPr>
          <p:spPr>
            <a:xfrm>
              <a:off x="2999914" y="2379997"/>
              <a:ext cx="59036" cy="66732"/>
            </a:xfrm>
            <a:prstGeom prst="ellips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F63EB18-4652-4DD7-BA6F-493B00FEAC57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  <p:sp>
        <p:nvSpPr>
          <p:cNvPr id="48" name="Номер слайда 23">
            <a:extLst>
              <a:ext uri="{FF2B5EF4-FFF2-40B4-BE49-F238E27FC236}">
                <a16:creationId xmlns:a16="http://schemas.microsoft.com/office/drawing/2014/main" id="{EDDAF29C-05B9-423B-9CD4-EE903BD8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933" y="6384737"/>
            <a:ext cx="339510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2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19" name="Стрелка: счетверенная 18">
            <a:extLst>
              <a:ext uri="{FF2B5EF4-FFF2-40B4-BE49-F238E27FC236}">
                <a16:creationId xmlns:a16="http://schemas.microsoft.com/office/drawing/2014/main" id="{5DE58DF1-D81E-40C0-9580-9DEBD64678E1}"/>
              </a:ext>
            </a:extLst>
          </p:cNvPr>
          <p:cNvSpPr/>
          <p:nvPr/>
        </p:nvSpPr>
        <p:spPr>
          <a:xfrm>
            <a:off x="3884408" y="2010217"/>
            <a:ext cx="4435382" cy="3208606"/>
          </a:xfrm>
          <a:prstGeom prst="quadArrow">
            <a:avLst>
              <a:gd name="adj1" fmla="val 4092"/>
              <a:gd name="adj2" fmla="val 6030"/>
              <a:gd name="adj3" fmla="val 10874"/>
            </a:avLst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7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C9B950E-60F2-4094-B10D-36799CB6297B}"/>
              </a:ext>
            </a:extLst>
          </p:cNvPr>
          <p:cNvGrpSpPr/>
          <p:nvPr/>
        </p:nvGrpSpPr>
        <p:grpSpPr>
          <a:xfrm>
            <a:off x="1706313" y="2088116"/>
            <a:ext cx="4206082" cy="738664"/>
            <a:chOff x="1830228" y="1988582"/>
            <a:chExt cx="4206082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E22978-0408-4838-8713-76760E461057}"/>
                </a:ext>
              </a:extLst>
            </p:cNvPr>
            <p:cNvSpPr txBox="1"/>
            <p:nvPr/>
          </p:nvSpPr>
          <p:spPr>
            <a:xfrm>
              <a:off x="2626360" y="1988582"/>
              <a:ext cx="34099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Единый центр</a:t>
              </a:r>
            </a:p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поддержи принятия решений</a:t>
              </a:r>
            </a:p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— единый «источник правды»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5D279B6-3E25-415C-B67B-17DE85F53BC9}"/>
                </a:ext>
              </a:extLst>
            </p:cNvPr>
            <p:cNvGrpSpPr/>
            <p:nvPr/>
          </p:nvGrpSpPr>
          <p:grpSpPr>
            <a:xfrm>
              <a:off x="1830228" y="2065526"/>
              <a:ext cx="584776" cy="584776"/>
              <a:chOff x="3133725" y="2120324"/>
              <a:chExt cx="584776" cy="584776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CDBB0194-E071-4D81-B11C-705CA3153DF5}"/>
                  </a:ext>
                </a:extLst>
              </p:cNvPr>
              <p:cNvSpPr/>
              <p:nvPr/>
            </p:nvSpPr>
            <p:spPr>
              <a:xfrm>
                <a:off x="3133725" y="2120324"/>
                <a:ext cx="584776" cy="584776"/>
              </a:xfrm>
              <a:prstGeom prst="ellipse">
                <a:avLst/>
              </a:prstGeom>
              <a:noFill/>
              <a:ln w="19050">
                <a:solidFill>
                  <a:srgbClr val="6025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60257F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824E8D-1368-4DF6-91E7-BB540776AA1F}"/>
                  </a:ext>
                </a:extLst>
              </p:cNvPr>
              <p:cNvSpPr txBox="1"/>
              <p:nvPr/>
            </p:nvSpPr>
            <p:spPr>
              <a:xfrm>
                <a:off x="3272866" y="2151102"/>
                <a:ext cx="3064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solidFill>
                      <a:srgbClr val="60257F"/>
                    </a:solidFill>
                    <a:latin typeface="Qanelas" panose="00000500000000000000" pitchFamily="2" charset="-52"/>
                  </a:rPr>
                  <a:t>1</a:t>
                </a:r>
              </a:p>
            </p:txBody>
          </p:sp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C2690E4-7BE1-4DCE-BB6B-32B4C143A318}"/>
              </a:ext>
            </a:extLst>
          </p:cNvPr>
          <p:cNvGrpSpPr/>
          <p:nvPr/>
        </p:nvGrpSpPr>
        <p:grpSpPr>
          <a:xfrm>
            <a:off x="1706313" y="3164044"/>
            <a:ext cx="4206082" cy="584776"/>
            <a:chOff x="1830228" y="2065526"/>
            <a:chExt cx="4206082" cy="5847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FF5A54-F315-4CAF-99F5-378AF2A263A2}"/>
                </a:ext>
              </a:extLst>
            </p:cNvPr>
            <p:cNvSpPr txBox="1"/>
            <p:nvPr/>
          </p:nvSpPr>
          <p:spPr>
            <a:xfrm>
              <a:off x="2626360" y="2065526"/>
              <a:ext cx="340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Повышение производительности труда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3723C251-10A5-48A8-BCEA-773D99204D02}"/>
                </a:ext>
              </a:extLst>
            </p:cNvPr>
            <p:cNvGrpSpPr/>
            <p:nvPr/>
          </p:nvGrpSpPr>
          <p:grpSpPr>
            <a:xfrm>
              <a:off x="1830228" y="2065526"/>
              <a:ext cx="584776" cy="584776"/>
              <a:chOff x="3133725" y="2120324"/>
              <a:chExt cx="584776" cy="584776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46496D83-8D95-4420-BC3D-11B81D95A184}"/>
                  </a:ext>
                </a:extLst>
              </p:cNvPr>
              <p:cNvSpPr/>
              <p:nvPr/>
            </p:nvSpPr>
            <p:spPr>
              <a:xfrm>
                <a:off x="3133725" y="2120324"/>
                <a:ext cx="584776" cy="584776"/>
              </a:xfrm>
              <a:prstGeom prst="ellipse">
                <a:avLst/>
              </a:prstGeom>
              <a:noFill/>
              <a:ln w="19050">
                <a:solidFill>
                  <a:srgbClr val="6025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CE8189-00C2-467C-BE5C-4AA80EAFC9F1}"/>
                  </a:ext>
                </a:extLst>
              </p:cNvPr>
              <p:cNvSpPr txBox="1"/>
              <p:nvPr/>
            </p:nvSpPr>
            <p:spPr>
              <a:xfrm>
                <a:off x="3239203" y="2151101"/>
                <a:ext cx="373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solidFill>
                      <a:srgbClr val="60257F"/>
                    </a:solidFill>
                    <a:latin typeface="Qanelas" panose="00000500000000000000" pitchFamily="2" charset="-52"/>
                  </a:rPr>
                  <a:t>2</a:t>
                </a:r>
              </a:p>
            </p:txBody>
          </p:sp>
        </p:grp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519B500-AEB6-4D8F-AD8F-FC2B2AC962C6}"/>
              </a:ext>
            </a:extLst>
          </p:cNvPr>
          <p:cNvGrpSpPr/>
          <p:nvPr/>
        </p:nvGrpSpPr>
        <p:grpSpPr>
          <a:xfrm>
            <a:off x="1706313" y="4084573"/>
            <a:ext cx="4722495" cy="584777"/>
            <a:chOff x="1830228" y="2065525"/>
            <a:chExt cx="4722495" cy="5847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D1B6E6-4159-4EC4-8D2D-0D1901A0F089}"/>
                </a:ext>
              </a:extLst>
            </p:cNvPr>
            <p:cNvSpPr txBox="1"/>
            <p:nvPr/>
          </p:nvSpPr>
          <p:spPr>
            <a:xfrm>
              <a:off x="2626360" y="2065525"/>
              <a:ext cx="3926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Повышение скорости и качества принятия решений на всех уровнях</a:t>
              </a: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BF03EF57-2ACA-45FD-81F9-22A35C3C95CB}"/>
                </a:ext>
              </a:extLst>
            </p:cNvPr>
            <p:cNvGrpSpPr/>
            <p:nvPr/>
          </p:nvGrpSpPr>
          <p:grpSpPr>
            <a:xfrm>
              <a:off x="1830228" y="2065526"/>
              <a:ext cx="584776" cy="584776"/>
              <a:chOff x="3133725" y="2120324"/>
              <a:chExt cx="584776" cy="584776"/>
            </a:xfrm>
          </p:grpSpPr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AF5FEC32-0CB1-41B3-8965-800641F4061F}"/>
                  </a:ext>
                </a:extLst>
              </p:cNvPr>
              <p:cNvSpPr/>
              <p:nvPr/>
            </p:nvSpPr>
            <p:spPr>
              <a:xfrm>
                <a:off x="3133725" y="2120324"/>
                <a:ext cx="584776" cy="584776"/>
              </a:xfrm>
              <a:prstGeom prst="ellipse">
                <a:avLst/>
              </a:prstGeom>
              <a:noFill/>
              <a:ln w="19050">
                <a:solidFill>
                  <a:srgbClr val="6025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E2C2504-5433-44AB-A304-DF1549B2AF2D}"/>
                  </a:ext>
                </a:extLst>
              </p:cNvPr>
              <p:cNvSpPr txBox="1"/>
              <p:nvPr/>
            </p:nvSpPr>
            <p:spPr>
              <a:xfrm>
                <a:off x="3239203" y="2151101"/>
                <a:ext cx="373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solidFill>
                      <a:srgbClr val="60257F"/>
                    </a:solidFill>
                    <a:latin typeface="Qanelas" panose="00000500000000000000" pitchFamily="2" charset="-52"/>
                  </a:rPr>
                  <a:t>3</a:t>
                </a:r>
              </a:p>
            </p:txBody>
          </p:sp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D4623EF-85BB-4360-95C7-C6CFF280A2AA}"/>
              </a:ext>
            </a:extLst>
          </p:cNvPr>
          <p:cNvGrpSpPr/>
          <p:nvPr/>
        </p:nvGrpSpPr>
        <p:grpSpPr>
          <a:xfrm>
            <a:off x="6505008" y="2092161"/>
            <a:ext cx="4722494" cy="738664"/>
            <a:chOff x="1830228" y="2038793"/>
            <a:chExt cx="4722494" cy="73866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84BAEF-006F-45EC-830F-985A5E531F37}"/>
                </a:ext>
              </a:extLst>
            </p:cNvPr>
            <p:cNvSpPr txBox="1"/>
            <p:nvPr/>
          </p:nvSpPr>
          <p:spPr>
            <a:xfrm>
              <a:off x="2626359" y="2038793"/>
              <a:ext cx="3926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Мониторинг текущего состояния</a:t>
              </a:r>
            </a:p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и принятие опережающих</a:t>
              </a:r>
            </a:p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Корректирующих мер</a:t>
              </a:r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F2934A96-87B1-40AF-8451-F3E5A018D488}"/>
                </a:ext>
              </a:extLst>
            </p:cNvPr>
            <p:cNvGrpSpPr/>
            <p:nvPr/>
          </p:nvGrpSpPr>
          <p:grpSpPr>
            <a:xfrm>
              <a:off x="1830228" y="2065526"/>
              <a:ext cx="584776" cy="584776"/>
              <a:chOff x="3133725" y="2120324"/>
              <a:chExt cx="584776" cy="584776"/>
            </a:xfrm>
          </p:grpSpPr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6C494686-A8E8-46DB-A9EC-36CC6D5E78E8}"/>
                  </a:ext>
                </a:extLst>
              </p:cNvPr>
              <p:cNvSpPr/>
              <p:nvPr/>
            </p:nvSpPr>
            <p:spPr>
              <a:xfrm>
                <a:off x="3133725" y="2120324"/>
                <a:ext cx="584776" cy="584776"/>
              </a:xfrm>
              <a:prstGeom prst="ellipse">
                <a:avLst/>
              </a:prstGeom>
              <a:noFill/>
              <a:ln w="19050">
                <a:solidFill>
                  <a:srgbClr val="6025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0757B61-551D-471F-9ED2-E8329B3445C9}"/>
                  </a:ext>
                </a:extLst>
              </p:cNvPr>
              <p:cNvSpPr txBox="1"/>
              <p:nvPr/>
            </p:nvSpPr>
            <p:spPr>
              <a:xfrm>
                <a:off x="3231188" y="2151101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solidFill>
                      <a:srgbClr val="60257F"/>
                    </a:solidFill>
                    <a:latin typeface="Qanelas" panose="00000500000000000000" pitchFamily="2" charset="-52"/>
                  </a:rPr>
                  <a:t>4</a:t>
                </a:r>
              </a:p>
            </p:txBody>
          </p:sp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4723F28A-A32E-4550-9089-C2D25E234F46}"/>
              </a:ext>
            </a:extLst>
          </p:cNvPr>
          <p:cNvGrpSpPr/>
          <p:nvPr/>
        </p:nvGrpSpPr>
        <p:grpSpPr>
          <a:xfrm>
            <a:off x="6505008" y="3163289"/>
            <a:ext cx="4722494" cy="584777"/>
            <a:chOff x="1830228" y="2065525"/>
            <a:chExt cx="4722494" cy="5847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0ACC97-025B-4D03-9722-8DE02711390E}"/>
                </a:ext>
              </a:extLst>
            </p:cNvPr>
            <p:cNvSpPr txBox="1"/>
            <p:nvPr/>
          </p:nvSpPr>
          <p:spPr>
            <a:xfrm>
              <a:off x="2626359" y="2065525"/>
              <a:ext cx="3926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Снижение операционных</a:t>
              </a:r>
            </a:p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затрат</a:t>
              </a: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49324C09-A2F1-4040-ACC8-17975BF35C04}"/>
                </a:ext>
              </a:extLst>
            </p:cNvPr>
            <p:cNvGrpSpPr/>
            <p:nvPr/>
          </p:nvGrpSpPr>
          <p:grpSpPr>
            <a:xfrm>
              <a:off x="1830228" y="2065526"/>
              <a:ext cx="584776" cy="584776"/>
              <a:chOff x="3133725" y="2120324"/>
              <a:chExt cx="584776" cy="584776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ABD732C3-981E-462A-AC9F-3438F93B4B8A}"/>
                  </a:ext>
                </a:extLst>
              </p:cNvPr>
              <p:cNvSpPr/>
              <p:nvPr/>
            </p:nvSpPr>
            <p:spPr>
              <a:xfrm>
                <a:off x="3133725" y="2120324"/>
                <a:ext cx="584776" cy="584776"/>
              </a:xfrm>
              <a:prstGeom prst="ellipse">
                <a:avLst/>
              </a:prstGeom>
              <a:noFill/>
              <a:ln w="19050">
                <a:solidFill>
                  <a:srgbClr val="6025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EE2EC7-EA79-4E3A-A0A9-3A3430AF56A6}"/>
                  </a:ext>
                </a:extLst>
              </p:cNvPr>
              <p:cNvSpPr txBox="1"/>
              <p:nvPr/>
            </p:nvSpPr>
            <p:spPr>
              <a:xfrm>
                <a:off x="3231188" y="2151101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solidFill>
                      <a:srgbClr val="60257F"/>
                    </a:solidFill>
                    <a:latin typeface="Qanelas" panose="00000500000000000000" pitchFamily="2" charset="-52"/>
                  </a:rPr>
                  <a:t>5</a:t>
                </a:r>
              </a:p>
            </p:txBody>
          </p:sp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5899795-EDE4-42B0-B64D-E8928D3A2A0A}"/>
              </a:ext>
            </a:extLst>
          </p:cNvPr>
          <p:cNvGrpSpPr/>
          <p:nvPr/>
        </p:nvGrpSpPr>
        <p:grpSpPr>
          <a:xfrm>
            <a:off x="6505008" y="4084571"/>
            <a:ext cx="4722494" cy="584777"/>
            <a:chOff x="1830228" y="2065525"/>
            <a:chExt cx="4722494" cy="5847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66444A-80D5-4F3F-8A5C-B3094D693990}"/>
                </a:ext>
              </a:extLst>
            </p:cNvPr>
            <p:cNvSpPr txBox="1"/>
            <p:nvPr/>
          </p:nvSpPr>
          <p:spPr>
            <a:xfrm>
              <a:off x="2626359" y="2065525"/>
              <a:ext cx="3926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Рост эффективности</a:t>
              </a:r>
            </a:p>
            <a:p>
              <a:pPr>
                <a:lnSpc>
                  <a:spcPts val="1700"/>
                </a:lnSpc>
              </a:pPr>
              <a:r>
                <a:rPr lang="ru-RU" sz="1400" dirty="0">
                  <a:solidFill>
                    <a:srgbClr val="4D4D4D"/>
                  </a:solidFill>
                  <a:latin typeface="Qanelas SemiBold" panose="00000700000000000000" pitchFamily="50" charset="-52"/>
                </a:rPr>
                <a:t>вложений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FE6464D0-25B9-4669-8DDA-1324AF39825A}"/>
                </a:ext>
              </a:extLst>
            </p:cNvPr>
            <p:cNvGrpSpPr/>
            <p:nvPr/>
          </p:nvGrpSpPr>
          <p:grpSpPr>
            <a:xfrm>
              <a:off x="1830228" y="2065526"/>
              <a:ext cx="584776" cy="584776"/>
              <a:chOff x="3133725" y="2120324"/>
              <a:chExt cx="584776" cy="584776"/>
            </a:xfrm>
          </p:grpSpPr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698AE01B-BF7C-4A66-87C3-0902C644C026}"/>
                  </a:ext>
                </a:extLst>
              </p:cNvPr>
              <p:cNvSpPr/>
              <p:nvPr/>
            </p:nvSpPr>
            <p:spPr>
              <a:xfrm>
                <a:off x="3133725" y="2120324"/>
                <a:ext cx="584776" cy="584776"/>
              </a:xfrm>
              <a:prstGeom prst="ellipse">
                <a:avLst/>
              </a:prstGeom>
              <a:noFill/>
              <a:ln w="19050">
                <a:solidFill>
                  <a:srgbClr val="6025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BCEC97-CE62-4F40-96EF-B010CC8147CD}"/>
                  </a:ext>
                </a:extLst>
              </p:cNvPr>
              <p:cNvSpPr txBox="1"/>
              <p:nvPr/>
            </p:nvSpPr>
            <p:spPr>
              <a:xfrm>
                <a:off x="3231188" y="2151101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solidFill>
                      <a:srgbClr val="60257F"/>
                    </a:solidFill>
                    <a:latin typeface="Qanelas" panose="00000500000000000000" pitchFamily="2" charset="-52"/>
                  </a:rPr>
                  <a:t>6</a:t>
                </a:r>
              </a:p>
            </p:txBody>
          </p:sp>
        </p:grpSp>
      </p:grpSp>
      <p:sp>
        <p:nvSpPr>
          <p:cNvPr id="51" name="Номер слайда 23">
            <a:extLst>
              <a:ext uri="{FF2B5EF4-FFF2-40B4-BE49-F238E27FC236}">
                <a16:creationId xmlns:a16="http://schemas.microsoft.com/office/drawing/2014/main" id="{851311C1-879A-4ECB-8CD8-707FFBC1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933" y="6384737"/>
            <a:ext cx="339510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3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124453-1780-4B79-96B4-EFE4EAA8713E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616AA437-3856-480F-AC8A-F9D91AF4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3" y="407124"/>
            <a:ext cx="10030652" cy="5478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0257F"/>
                </a:solidFill>
                <a:latin typeface="Qanelas Bold" panose="00000800000000000000" pitchFamily="2" charset="-52"/>
              </a:rPr>
              <a:t>Преимущества использования аналитики</a:t>
            </a:r>
          </a:p>
        </p:txBody>
      </p:sp>
    </p:spTree>
    <p:extLst>
      <p:ext uri="{BB962C8B-B14F-4D97-AF65-F5344CB8AC3E}">
        <p14:creationId xmlns:p14="http://schemas.microsoft.com/office/powerpoint/2010/main" val="331536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092163F-12D4-4938-A739-03120D48AE58}"/>
              </a:ext>
            </a:extLst>
          </p:cNvPr>
          <p:cNvSpPr txBox="1">
            <a:spLocks/>
          </p:cNvSpPr>
          <p:nvPr/>
        </p:nvSpPr>
        <p:spPr>
          <a:xfrm>
            <a:off x="361124" y="369024"/>
            <a:ext cx="10167176" cy="116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60257F"/>
                </a:solidFill>
                <a:latin typeface="Qanelas Bold" panose="00000800000000000000" pitchFamily="2" charset="-52"/>
              </a:rPr>
              <a:t>OMEGABI</a:t>
            </a:r>
            <a:r>
              <a:rPr lang="ru-RU" sz="4000" dirty="0">
                <a:solidFill>
                  <a:srgbClr val="60257F"/>
                </a:solidFill>
                <a:latin typeface="Qanelas Bold" panose="00000800000000000000" pitchFamily="2" charset="-52"/>
              </a:rPr>
              <a:t> – аналитический центр компании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D4BAEB-A033-496A-8F22-423ACA3913A3}"/>
              </a:ext>
            </a:extLst>
          </p:cNvPr>
          <p:cNvGrpSpPr/>
          <p:nvPr/>
        </p:nvGrpSpPr>
        <p:grpSpPr>
          <a:xfrm>
            <a:off x="1863878" y="1919516"/>
            <a:ext cx="2519363" cy="3419475"/>
            <a:chOff x="4038600" y="1843088"/>
            <a:chExt cx="2519363" cy="341947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546B4CA4-C554-4FB1-A4B3-EE0ED4C164AA}"/>
                </a:ext>
              </a:extLst>
            </p:cNvPr>
            <p:cNvSpPr/>
            <p:nvPr/>
          </p:nvSpPr>
          <p:spPr>
            <a:xfrm>
              <a:off x="4038600" y="1843088"/>
              <a:ext cx="2519363" cy="3419475"/>
            </a:xfrm>
            <a:prstGeom prst="roundRect">
              <a:avLst>
                <a:gd name="adj" fmla="val 3434"/>
              </a:avLst>
            </a:prstGeom>
            <a:solidFill>
              <a:srgbClr val="DE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001646C-EFFD-4BED-AD24-DEB33107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98" y="1905724"/>
              <a:ext cx="1331365" cy="505893"/>
            </a:xfrm>
            <a:prstGeom prst="rect">
              <a:avLst/>
            </a:prstGeom>
          </p:spPr>
        </p:pic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87F9A635-2495-4388-BBA8-13F43116B3DC}"/>
                </a:ext>
              </a:extLst>
            </p:cNvPr>
            <p:cNvSpPr/>
            <p:nvPr/>
          </p:nvSpPr>
          <p:spPr>
            <a:xfrm>
              <a:off x="4309268" y="2411617"/>
              <a:ext cx="1978024" cy="720725"/>
            </a:xfrm>
            <a:prstGeom prst="roundRect">
              <a:avLst>
                <a:gd name="adj" fmla="val 1182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2756D6A0-E34B-4B9B-A47F-84F216E91D21}"/>
                </a:ext>
              </a:extLst>
            </p:cNvPr>
            <p:cNvSpPr/>
            <p:nvPr/>
          </p:nvSpPr>
          <p:spPr>
            <a:xfrm>
              <a:off x="4309268" y="3340508"/>
              <a:ext cx="1978024" cy="720725"/>
            </a:xfrm>
            <a:prstGeom prst="roundRect">
              <a:avLst>
                <a:gd name="adj" fmla="val 1182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8645A3F-49E1-44B7-B0D8-F063CA735CBE}"/>
                </a:ext>
              </a:extLst>
            </p:cNvPr>
            <p:cNvSpPr/>
            <p:nvPr/>
          </p:nvSpPr>
          <p:spPr>
            <a:xfrm>
              <a:off x="4309268" y="4249170"/>
              <a:ext cx="1978024" cy="720725"/>
            </a:xfrm>
            <a:prstGeom prst="roundRect">
              <a:avLst>
                <a:gd name="adj" fmla="val 1182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B3ECBF2-74DF-4527-92F0-0C4353DD3106}"/>
              </a:ext>
            </a:extLst>
          </p:cNvPr>
          <p:cNvSpPr txBox="1"/>
          <p:nvPr/>
        </p:nvSpPr>
        <p:spPr>
          <a:xfrm>
            <a:off x="2178427" y="2617574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Qanelas SemiBold" panose="00000700000000000000" pitchFamily="50" charset="-52"/>
              </a:rPr>
              <a:t>Система поддержки</a:t>
            </a:r>
          </a:p>
          <a:p>
            <a:pPr algn="ctr">
              <a:lnSpc>
                <a:spcPts val="17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Qanelas SemiBold" panose="00000700000000000000" pitchFamily="50" charset="-52"/>
              </a:rPr>
              <a:t>принятия решений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7F74FA-E063-47E5-94B7-A76B2815B463}"/>
              </a:ext>
            </a:extLst>
          </p:cNvPr>
          <p:cNvSpPr txBox="1"/>
          <p:nvPr/>
        </p:nvSpPr>
        <p:spPr>
          <a:xfrm>
            <a:off x="2423687" y="3546465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Qanelas SemiBold" panose="00000700000000000000" pitchFamily="50" charset="-52"/>
              </a:rPr>
              <a:t>Ситуационные</a:t>
            </a:r>
          </a:p>
          <a:p>
            <a:pPr algn="ctr">
              <a:lnSpc>
                <a:spcPts val="17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Qanelas SemiBold" panose="00000700000000000000" pitchFamily="50" charset="-52"/>
              </a:rPr>
              <a:t>центры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DC3F37-C861-43D2-858D-3E31CAF7A9C5}"/>
              </a:ext>
            </a:extLst>
          </p:cNvPr>
          <p:cNvSpPr txBox="1"/>
          <p:nvPr/>
        </p:nvSpPr>
        <p:spPr>
          <a:xfrm>
            <a:off x="2101870" y="4455127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Qanelas SemiBold" panose="00000700000000000000" pitchFamily="50" charset="-52"/>
              </a:rPr>
              <a:t>Автоматизированная</a:t>
            </a:r>
          </a:p>
          <a:p>
            <a:pPr algn="ctr">
              <a:lnSpc>
                <a:spcPts val="17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Qanelas SemiBold" panose="00000700000000000000" pitchFamily="50" charset="-52"/>
              </a:rPr>
              <a:t>реакция на изменения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30C2F67-6CD2-42F6-B6D4-C6A0BFC84D02}"/>
              </a:ext>
            </a:extLst>
          </p:cNvPr>
          <p:cNvGrpSpPr/>
          <p:nvPr/>
        </p:nvGrpSpPr>
        <p:grpSpPr>
          <a:xfrm>
            <a:off x="4598953" y="2577023"/>
            <a:ext cx="6042469" cy="2283319"/>
            <a:chOff x="4229100" y="2668066"/>
            <a:chExt cx="6042469" cy="2283319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CE58B2B7-192B-4E39-95EC-7B0B767A40C6}"/>
                </a:ext>
              </a:extLst>
            </p:cNvPr>
            <p:cNvSpPr/>
            <p:nvPr/>
          </p:nvSpPr>
          <p:spPr>
            <a:xfrm>
              <a:off x="4795431" y="2707481"/>
              <a:ext cx="1190624" cy="721519"/>
            </a:xfrm>
            <a:prstGeom prst="roundRect">
              <a:avLst>
                <a:gd name="adj" fmla="val 100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1094E9E-5C08-41BB-BDBC-8EC560F6A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1978" y="2668066"/>
              <a:ext cx="1298561" cy="835224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1ACBDE0-7CFD-4224-B334-7AECB08D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2492" y="2668066"/>
              <a:ext cx="1298561" cy="8352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2D8ECA0-1DC1-41AE-B53A-47215F041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73006" y="2668066"/>
              <a:ext cx="1298561" cy="835224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A4F15B4-3BD2-43A3-8DDB-3D16AA38F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462" y="4111820"/>
              <a:ext cx="1298561" cy="835224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2A7CBFD-44FE-4285-BD1A-381543FC7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1978" y="4113010"/>
              <a:ext cx="1298561" cy="8352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443B6806-BA4F-4BD3-A701-E2D8014E3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2493" y="4116161"/>
              <a:ext cx="1298561" cy="835224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687833B-CB5C-4273-BD43-A2EF4A79C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73008" y="4111820"/>
              <a:ext cx="1298561" cy="8352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A649337-89EB-4773-9E3D-10A06865DEE5}"/>
                </a:ext>
              </a:extLst>
            </p:cNvPr>
            <p:cNvSpPr txBox="1"/>
            <p:nvPr/>
          </p:nvSpPr>
          <p:spPr>
            <a:xfrm>
              <a:off x="5148527" y="2929739"/>
              <a:ext cx="450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Qanelas" panose="00000500000000000000" pitchFamily="50" charset="-52"/>
                </a:rPr>
                <a:t>ERP</a:t>
              </a:r>
              <a:endParaRPr lang="ru-RU" sz="1200" dirty="0">
                <a:latin typeface="Qanelas" panose="00000500000000000000" pitchFamily="50" charset="-52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40732A-8F84-4C14-B969-0B71DAC55AF6}"/>
                </a:ext>
              </a:extLst>
            </p:cNvPr>
            <p:cNvSpPr txBox="1"/>
            <p:nvPr/>
          </p:nvSpPr>
          <p:spPr>
            <a:xfrm>
              <a:off x="6540609" y="2953133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Qanelas" panose="00000500000000000000" pitchFamily="50" charset="-52"/>
                </a:rPr>
                <a:t>CRM</a:t>
              </a:r>
              <a:endParaRPr lang="ru-RU" sz="1200" dirty="0">
                <a:latin typeface="Qanelas" panose="00000500000000000000" pitchFamily="50" charset="-52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EEF6049-8BF2-44BD-92EA-78ED129BC5D5}"/>
                </a:ext>
              </a:extLst>
            </p:cNvPr>
            <p:cNvSpPr txBox="1"/>
            <p:nvPr/>
          </p:nvSpPr>
          <p:spPr>
            <a:xfrm>
              <a:off x="7975970" y="2953133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Qanelas" panose="00000500000000000000" pitchFamily="50" charset="-52"/>
                </a:rPr>
                <a:t>MES</a:t>
              </a:r>
              <a:endParaRPr lang="ru-RU" sz="1200" dirty="0">
                <a:latin typeface="Qanelas" panose="00000500000000000000" pitchFamily="50" charset="-5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2F2B38-1F85-49E1-8118-1B0E010D1E6C}"/>
                </a:ext>
              </a:extLst>
            </p:cNvPr>
            <p:cNvSpPr txBox="1"/>
            <p:nvPr/>
          </p:nvSpPr>
          <p:spPr>
            <a:xfrm>
              <a:off x="9358431" y="2947178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atin typeface="Qanelas" panose="00000500000000000000" pitchFamily="50" charset="-52"/>
                </a:rPr>
                <a:t>ЭДО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D9171E-6762-49A2-8752-28189290A530}"/>
                </a:ext>
              </a:extLst>
            </p:cNvPr>
            <p:cNvSpPr txBox="1"/>
            <p:nvPr/>
          </p:nvSpPr>
          <p:spPr>
            <a:xfrm>
              <a:off x="5112460" y="4355849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err="1">
                  <a:latin typeface="Qanelas" panose="00000500000000000000" pitchFamily="50" charset="-52"/>
                </a:rPr>
                <a:t>ТОиР</a:t>
              </a:r>
              <a:endParaRPr lang="ru-RU" sz="1200" dirty="0">
                <a:latin typeface="Qanelas" panose="00000500000000000000" pitchFamily="50" charset="-5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593D16-0C3C-41F8-9409-38CC51A2923E}"/>
                </a:ext>
              </a:extLst>
            </p:cNvPr>
            <p:cNvSpPr txBox="1"/>
            <p:nvPr/>
          </p:nvSpPr>
          <p:spPr>
            <a:xfrm>
              <a:off x="6386465" y="4355850"/>
              <a:ext cx="837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atin typeface="Qanelas" panose="00000500000000000000" pitchFamily="50" charset="-52"/>
                </a:rPr>
                <a:t>Финансы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61DA8C-F4C3-41C2-9CE9-A0B7D78C0B79}"/>
                </a:ext>
              </a:extLst>
            </p:cNvPr>
            <p:cNvSpPr txBox="1"/>
            <p:nvPr/>
          </p:nvSpPr>
          <p:spPr>
            <a:xfrm>
              <a:off x="7755559" y="4357657"/>
              <a:ext cx="912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atin typeface="Qanelas" panose="00000500000000000000" pitchFamily="50" charset="-52"/>
                </a:rPr>
                <a:t>Логистика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2C0BCD-7A85-445D-9CA6-3119290CF9BF}"/>
                </a:ext>
              </a:extLst>
            </p:cNvPr>
            <p:cNvSpPr txBox="1"/>
            <p:nvPr/>
          </p:nvSpPr>
          <p:spPr>
            <a:xfrm>
              <a:off x="9102753" y="4298599"/>
              <a:ext cx="1039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Qanelas" panose="00000500000000000000" pitchFamily="50" charset="-52"/>
                </a:rPr>
                <a:t>Управление</a:t>
              </a:r>
            </a:p>
            <a:p>
              <a:pPr algn="ctr"/>
              <a:r>
                <a:rPr lang="ru-RU" sz="1200" dirty="0">
                  <a:latin typeface="Qanelas" panose="00000500000000000000" pitchFamily="50" charset="-52"/>
                </a:rPr>
                <a:t>проектами</a:t>
              </a:r>
            </a:p>
          </p:txBody>
        </p: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296E8AF2-B917-4276-A164-5F1439BC49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9100" y="3807549"/>
              <a:ext cx="5463540" cy="0"/>
            </a:xfrm>
            <a:prstGeom prst="straightConnector1">
              <a:avLst/>
            </a:prstGeom>
            <a:ln w="28575">
              <a:solidFill>
                <a:srgbClr val="6025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30EF091D-9008-43C7-A27F-1D1B7E069E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0863" y="3503290"/>
              <a:ext cx="2" cy="304259"/>
            </a:xfrm>
            <a:prstGeom prst="line">
              <a:avLst/>
            </a:prstGeom>
            <a:ln w="38100">
              <a:solidFill>
                <a:srgbClr val="6025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1DF70AB0-0A07-4861-9E9C-4661A6FD9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9088" y="3807549"/>
              <a:ext cx="2" cy="304259"/>
            </a:xfrm>
            <a:prstGeom prst="line">
              <a:avLst/>
            </a:prstGeom>
            <a:ln w="38100">
              <a:solidFill>
                <a:srgbClr val="6025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6103BCF4-9CD7-4136-983F-8D015A605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1770" y="3503290"/>
              <a:ext cx="2" cy="304259"/>
            </a:xfrm>
            <a:prstGeom prst="line">
              <a:avLst/>
            </a:prstGeom>
            <a:ln w="38100">
              <a:solidFill>
                <a:srgbClr val="6025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7C6F885C-EC36-4A39-8B84-55C86B62C9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3459" y="3810431"/>
              <a:ext cx="2" cy="304259"/>
            </a:xfrm>
            <a:prstGeom prst="line">
              <a:avLst/>
            </a:prstGeom>
            <a:ln w="38100">
              <a:solidFill>
                <a:srgbClr val="6025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6F7B4CC3-E2AF-40C0-B3F7-CA9FC62031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1257" y="3503289"/>
              <a:ext cx="2" cy="304259"/>
            </a:xfrm>
            <a:prstGeom prst="line">
              <a:avLst/>
            </a:prstGeom>
            <a:ln w="38100">
              <a:solidFill>
                <a:srgbClr val="6025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8D97C6D8-E681-428B-A95C-EA44D73E9F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5007" y="3813111"/>
              <a:ext cx="2" cy="304259"/>
            </a:xfrm>
            <a:prstGeom prst="line">
              <a:avLst/>
            </a:prstGeom>
            <a:ln w="38100">
              <a:solidFill>
                <a:srgbClr val="6025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B57F025A-E137-4885-AD0E-45292069F5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9055" y="3503224"/>
              <a:ext cx="2" cy="304259"/>
            </a:xfrm>
            <a:prstGeom prst="line">
              <a:avLst/>
            </a:prstGeom>
            <a:ln w="38100">
              <a:solidFill>
                <a:srgbClr val="6025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5B80FDD1-F1BF-46C2-9ACA-08075E2D83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5307" y="3809726"/>
              <a:ext cx="2" cy="304259"/>
            </a:xfrm>
            <a:prstGeom prst="line">
              <a:avLst/>
            </a:prstGeom>
            <a:ln w="38100">
              <a:solidFill>
                <a:srgbClr val="6025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oogle Shape;5290;p50">
            <a:extLst>
              <a:ext uri="{FF2B5EF4-FFF2-40B4-BE49-F238E27FC236}">
                <a16:creationId xmlns:a16="http://schemas.microsoft.com/office/drawing/2014/main" id="{6435CCE6-E3DF-4F14-BA4C-73DA420D5196}"/>
              </a:ext>
            </a:extLst>
          </p:cNvPr>
          <p:cNvGrpSpPr/>
          <p:nvPr/>
        </p:nvGrpSpPr>
        <p:grpSpPr>
          <a:xfrm>
            <a:off x="2787646" y="5816250"/>
            <a:ext cx="659642" cy="634200"/>
            <a:chOff x="557511" y="3214925"/>
            <a:chExt cx="719836" cy="720150"/>
          </a:xfrm>
        </p:grpSpPr>
        <p:sp>
          <p:nvSpPr>
            <p:cNvPr id="57" name="Google Shape;5291;p50">
              <a:extLst>
                <a:ext uri="{FF2B5EF4-FFF2-40B4-BE49-F238E27FC236}">
                  <a16:creationId xmlns:a16="http://schemas.microsoft.com/office/drawing/2014/main" id="{09CADE40-A207-479D-B5DF-5CD4BD8CE4A1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292;p50">
              <a:extLst>
                <a:ext uri="{FF2B5EF4-FFF2-40B4-BE49-F238E27FC236}">
                  <a16:creationId xmlns:a16="http://schemas.microsoft.com/office/drawing/2014/main" id="{DC2D9866-8E25-4FD9-9A14-DB7FC4537C51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rgbClr val="A5BBE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293;p50">
              <a:extLst>
                <a:ext uri="{FF2B5EF4-FFF2-40B4-BE49-F238E27FC236}">
                  <a16:creationId xmlns:a16="http://schemas.microsoft.com/office/drawing/2014/main" id="{40A15702-14EC-4B9A-AF3A-7DBC0FF96309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5294;p50">
              <a:extLst>
                <a:ext uri="{FF2B5EF4-FFF2-40B4-BE49-F238E27FC236}">
                  <a16:creationId xmlns:a16="http://schemas.microsoft.com/office/drawing/2014/main" id="{E4E53B8C-DB3B-496F-AC06-AA9DF0266373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rgbClr val="DBD8E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F19F3B-1F23-4F1D-811B-A40343F9A74B}"/>
              </a:ext>
            </a:extLst>
          </p:cNvPr>
          <p:cNvSpPr/>
          <p:nvPr/>
        </p:nvSpPr>
        <p:spPr>
          <a:xfrm>
            <a:off x="3581401" y="5887063"/>
            <a:ext cx="6096000" cy="5316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>
                <a:solidFill>
                  <a:srgbClr val="60257F"/>
                </a:solidFill>
                <a:latin typeface="Qanelas SemiBold" panose="00000700000000000000" pitchFamily="50" charset="-52"/>
              </a:rPr>
              <a:t>Комплексная картина бизнеса через объединение данных из разных систем</a:t>
            </a:r>
          </a:p>
        </p:txBody>
      </p:sp>
      <p:sp>
        <p:nvSpPr>
          <p:cNvPr id="61" name="Номер слайда 23">
            <a:extLst>
              <a:ext uri="{FF2B5EF4-FFF2-40B4-BE49-F238E27FC236}">
                <a16:creationId xmlns:a16="http://schemas.microsoft.com/office/drawing/2014/main" id="{A9A1690E-5542-48BE-902D-7BD79825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933" y="6384737"/>
            <a:ext cx="339510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4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26DB13A-4FC1-4C07-867D-9B83D2A707AA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3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7F434D-D3D7-4CD0-A65C-DDAA448074CF}"/>
              </a:ext>
            </a:extLst>
          </p:cNvPr>
          <p:cNvSpPr txBox="1">
            <a:spLocks/>
          </p:cNvSpPr>
          <p:nvPr/>
        </p:nvSpPr>
        <p:spPr>
          <a:xfrm>
            <a:off x="345884" y="342900"/>
            <a:ext cx="10167176" cy="637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60257F"/>
                </a:solidFill>
                <a:latin typeface="Qanelas Bold" panose="00000800000000000000" pitchFamily="2" charset="-52"/>
              </a:rPr>
              <a:t>Качества продукта </a:t>
            </a:r>
            <a:r>
              <a:rPr lang="en-US" sz="4000" dirty="0">
                <a:solidFill>
                  <a:srgbClr val="60257F"/>
                </a:solidFill>
                <a:latin typeface="Qanelas Bold" panose="00000800000000000000" pitchFamily="2" charset="-52"/>
              </a:rPr>
              <a:t>OMEGABI</a:t>
            </a:r>
            <a:endParaRPr lang="ru-RU" sz="4000" dirty="0">
              <a:solidFill>
                <a:srgbClr val="60257F"/>
              </a:solidFill>
              <a:latin typeface="Qanelas Bold" panose="000008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6EFB8-D93F-4089-B3AF-5E0B718D6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4" y="1113680"/>
            <a:ext cx="1331365" cy="505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D30D0-E644-4563-B5D6-9333DF7DD1A2}"/>
              </a:ext>
            </a:extLst>
          </p:cNvPr>
          <p:cNvSpPr txBox="1"/>
          <p:nvPr/>
        </p:nvSpPr>
        <p:spPr>
          <a:xfrm>
            <a:off x="2091899" y="1127866"/>
            <a:ext cx="819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D4D4D"/>
                </a:solidFill>
                <a:latin typeface="Qanelas" panose="00000500000000000000" pitchFamily="50" charset="-52"/>
              </a:rPr>
              <a:t>— </a:t>
            </a:r>
            <a:r>
              <a:rPr lang="ru-RU" dirty="0">
                <a:solidFill>
                  <a:srgbClr val="4D4D4D"/>
                </a:solidFill>
                <a:latin typeface="Qanelas" panose="00000500000000000000" pitchFamily="50" charset="-52"/>
              </a:rPr>
              <a:t>продукт, внесенный в реестр российского ПО, масштабируемая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FBC04-DDF3-41E6-8E07-F81FEC46E972}"/>
              </a:ext>
            </a:extLst>
          </p:cNvPr>
          <p:cNvSpPr txBox="1"/>
          <p:nvPr/>
        </p:nvSpPr>
        <p:spPr>
          <a:xfrm>
            <a:off x="758843" y="1421020"/>
            <a:ext cx="8103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D4D4D"/>
                </a:solidFill>
                <a:latin typeface="Qanelas" panose="00000500000000000000" pitchFamily="50" charset="-52"/>
              </a:rPr>
              <a:t>информационно-аналитическая платформа, обеспечивающая поддержку</a:t>
            </a:r>
          </a:p>
          <a:p>
            <a:r>
              <a:rPr lang="ru-RU" dirty="0">
                <a:solidFill>
                  <a:srgbClr val="4D4D4D"/>
                </a:solidFill>
                <a:latin typeface="Qanelas" panose="00000500000000000000" pitchFamily="50" charset="-52"/>
              </a:rPr>
              <a:t>принятия решений через анализ и визуализацию данных</a:t>
            </a:r>
          </a:p>
          <a:p>
            <a:endParaRPr lang="ru-RU" sz="1600" dirty="0">
              <a:solidFill>
                <a:srgbClr val="4D4D4D"/>
              </a:solidFill>
              <a:latin typeface="Qanelas" panose="00000500000000000000" pitchFamily="50" charset="-52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0C02FC6-DC61-453D-934F-3A0F230818DC}"/>
              </a:ext>
            </a:extLst>
          </p:cNvPr>
          <p:cNvGrpSpPr/>
          <p:nvPr/>
        </p:nvGrpSpPr>
        <p:grpSpPr>
          <a:xfrm>
            <a:off x="849727" y="2735644"/>
            <a:ext cx="7132679" cy="2709781"/>
            <a:chOff x="658770" y="2433013"/>
            <a:chExt cx="7132679" cy="270978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2C40D1A-A035-4A11-B2E5-08EE098F75EC}"/>
                </a:ext>
              </a:extLst>
            </p:cNvPr>
            <p:cNvSpPr/>
            <p:nvPr/>
          </p:nvSpPr>
          <p:spPr>
            <a:xfrm>
              <a:off x="910876" y="3693279"/>
              <a:ext cx="68805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dirty="0">
                <a:latin typeface="Qanelas" panose="00000500000000000000" pitchFamily="2" charset="-52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3F4F4EE-2478-45B6-B8BB-C9D21424E050}"/>
                </a:ext>
              </a:extLst>
            </p:cNvPr>
            <p:cNvSpPr/>
            <p:nvPr/>
          </p:nvSpPr>
          <p:spPr>
            <a:xfrm>
              <a:off x="748824" y="2433013"/>
              <a:ext cx="6834379" cy="2709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Объединяет разнообразные данные в единую модель</a:t>
              </a:r>
            </a:p>
            <a:p>
              <a:pPr>
                <a:lnSpc>
                  <a:spcPts val="1700"/>
                </a:lnSpc>
              </a:pPr>
              <a:endParaRPr lang="ru-RU" dirty="0">
                <a:solidFill>
                  <a:srgbClr val="4D4D4D"/>
                </a:solidFill>
                <a:effectLst/>
                <a:latin typeface="Qanelas" panose="00000500000000000000" pitchFamily="50" charset="-52"/>
              </a:endParaRPr>
            </a:p>
            <a:p>
              <a:pPr>
                <a:lnSpc>
                  <a:spcPts val="1700"/>
                </a:lnSpc>
              </a:pPr>
              <a:r>
                <a:rPr lang="ru-RU" dirty="0">
                  <a:solidFill>
                    <a:srgbClr val="4D4D4D"/>
                  </a:solidFill>
                  <a:latin typeface="Qanelas" panose="00000500000000000000" pitchFamily="50" charset="-52"/>
                </a:rPr>
                <a:t>Обрабатывает и надежно хранит огромные объемы данных</a:t>
              </a:r>
            </a:p>
            <a:p>
              <a:pPr>
                <a:lnSpc>
                  <a:spcPts val="1700"/>
                </a:lnSpc>
              </a:pPr>
              <a:endParaRPr lang="ru-RU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  <a:p>
              <a:pPr>
                <a:lnSpc>
                  <a:spcPts val="1700"/>
                </a:lnSpc>
              </a:pPr>
              <a:r>
                <a:rPr lang="ru-RU" dirty="0">
                  <a:solidFill>
                    <a:srgbClr val="4D4D4D"/>
                  </a:solidFill>
                  <a:latin typeface="Qanelas" panose="00000500000000000000" pitchFamily="50" charset="-52"/>
                </a:rPr>
                <a:t>Позволяет легко и быстро создавать новые приложения</a:t>
              </a:r>
            </a:p>
            <a:p>
              <a:pPr>
                <a:lnSpc>
                  <a:spcPts val="1700"/>
                </a:lnSpc>
              </a:pPr>
              <a:endParaRPr lang="ru-RU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  <a:p>
              <a:pPr>
                <a:lnSpc>
                  <a:spcPts val="1700"/>
                </a:lnSpc>
              </a:pPr>
              <a:r>
                <a:rPr lang="ru-RU" dirty="0">
                  <a:solidFill>
                    <a:srgbClr val="4D4D4D"/>
                  </a:solidFill>
                  <a:latin typeface="Qanelas" panose="00000500000000000000" pitchFamily="50" charset="-52"/>
                </a:rPr>
                <a:t>Работает интерактивно и быстро</a:t>
              </a:r>
            </a:p>
            <a:p>
              <a:pPr>
                <a:lnSpc>
                  <a:spcPts val="1700"/>
                </a:lnSpc>
              </a:pPr>
              <a:endParaRPr lang="ru-RU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  <a:p>
              <a:pPr>
                <a:lnSpc>
                  <a:spcPts val="1700"/>
                </a:lnSpc>
              </a:pPr>
              <a:r>
                <a:rPr lang="ru-RU" dirty="0">
                  <a:solidFill>
                    <a:srgbClr val="4D4D4D"/>
                  </a:solidFill>
                  <a:latin typeface="Qanelas" panose="00000500000000000000" pitchFamily="50" charset="-52"/>
                </a:rPr>
                <a:t>Показатели, аналитика, отчеты, рекомендации — все в одном месте и по всей вертикали управления</a:t>
              </a:r>
            </a:p>
            <a:p>
              <a:pPr>
                <a:lnSpc>
                  <a:spcPts val="1700"/>
                </a:lnSpc>
              </a:pPr>
              <a:endParaRPr lang="ru-RU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  <a:p>
              <a:pPr>
                <a:lnSpc>
                  <a:spcPts val="1700"/>
                </a:lnSpc>
              </a:pPr>
              <a:endParaRPr lang="ru-RU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82DB638-1BB8-4AD6-B282-F3C51EDE045B}"/>
                </a:ext>
              </a:extLst>
            </p:cNvPr>
            <p:cNvSpPr/>
            <p:nvPr/>
          </p:nvSpPr>
          <p:spPr>
            <a:xfrm>
              <a:off x="910877" y="2580005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600" dirty="0">
                <a:latin typeface="Qanelas" panose="00000500000000000000" pitchFamily="2" charset="-52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146B4F6-CE1F-4509-85AC-20852740BDA9}"/>
                </a:ext>
              </a:extLst>
            </p:cNvPr>
            <p:cNvSpPr/>
            <p:nvPr/>
          </p:nvSpPr>
          <p:spPr>
            <a:xfrm>
              <a:off x="910877" y="2954615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600" dirty="0">
                <a:latin typeface="Qanelas" panose="00000500000000000000" pitchFamily="2" charset="-52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C84F2E8-ACB7-4D0A-93D4-BBDFBEA505F9}"/>
                </a:ext>
              </a:extLst>
            </p:cNvPr>
            <p:cNvSpPr/>
            <p:nvPr/>
          </p:nvSpPr>
          <p:spPr>
            <a:xfrm>
              <a:off x="910877" y="3323947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600" dirty="0">
                <a:latin typeface="Qanelas" panose="00000500000000000000" pitchFamily="2" charset="-52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B8DA56C-4865-4FC8-8F1B-32D3514320FB}"/>
                </a:ext>
              </a:extLst>
            </p:cNvPr>
            <p:cNvSpPr/>
            <p:nvPr/>
          </p:nvSpPr>
          <p:spPr>
            <a:xfrm>
              <a:off x="910875" y="4339610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600" dirty="0">
                <a:latin typeface="Qanelas" panose="00000500000000000000" pitchFamily="2" charset="-52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0D6BA2F-8737-4E13-96AD-72465A8E477F}"/>
                </a:ext>
              </a:extLst>
            </p:cNvPr>
            <p:cNvSpPr/>
            <p:nvPr/>
          </p:nvSpPr>
          <p:spPr>
            <a:xfrm>
              <a:off x="665140" y="2534567"/>
              <a:ext cx="89187" cy="891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772C7FDC-A226-40E4-A201-C8322ADF9FA6}"/>
                </a:ext>
              </a:extLst>
            </p:cNvPr>
            <p:cNvSpPr/>
            <p:nvPr/>
          </p:nvSpPr>
          <p:spPr>
            <a:xfrm>
              <a:off x="662389" y="2954615"/>
              <a:ext cx="89187" cy="891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B04F0142-0FE4-440D-AA57-940C7FBC4A73}"/>
                </a:ext>
              </a:extLst>
            </p:cNvPr>
            <p:cNvSpPr/>
            <p:nvPr/>
          </p:nvSpPr>
          <p:spPr>
            <a:xfrm>
              <a:off x="661013" y="3383784"/>
              <a:ext cx="89187" cy="891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FCE58A2-F25C-428B-978B-650A42852491}"/>
                </a:ext>
              </a:extLst>
            </p:cNvPr>
            <p:cNvSpPr/>
            <p:nvPr/>
          </p:nvSpPr>
          <p:spPr>
            <a:xfrm>
              <a:off x="660001" y="3799718"/>
              <a:ext cx="89187" cy="891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E77C2C8-3DCB-46D3-947F-038107195530}"/>
                </a:ext>
              </a:extLst>
            </p:cNvPr>
            <p:cNvSpPr/>
            <p:nvPr/>
          </p:nvSpPr>
          <p:spPr>
            <a:xfrm>
              <a:off x="658770" y="4257713"/>
              <a:ext cx="89187" cy="891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8CDD305-A23E-4A93-9D15-06FC1CA3DA53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  <p:sp>
        <p:nvSpPr>
          <p:cNvPr id="124" name="Номер слайда 23">
            <a:extLst>
              <a:ext uri="{FF2B5EF4-FFF2-40B4-BE49-F238E27FC236}">
                <a16:creationId xmlns:a16="http://schemas.microsoft.com/office/drawing/2014/main" id="{AB6FAA20-7C97-4481-A90B-F5652289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933" y="6384737"/>
            <a:ext cx="339510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5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636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3">
            <a:extLst>
              <a:ext uri="{FF2B5EF4-FFF2-40B4-BE49-F238E27FC236}">
                <a16:creationId xmlns:a16="http://schemas.microsoft.com/office/drawing/2014/main" id="{851311C1-879A-4ECB-8CD8-707FFBC1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888" y="6384737"/>
            <a:ext cx="436555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6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616AA437-3856-480F-AC8A-F9D91AF4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3" y="407124"/>
            <a:ext cx="9450142" cy="71395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0257F"/>
                </a:solidFill>
                <a:latin typeface="Qanelas Bold" panose="00000800000000000000" pitchFamily="2" charset="-52"/>
              </a:rPr>
              <a:t>Предполагаемый результат внедрения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50AC0-98F9-4A44-8D04-D021EFC33114}"/>
              </a:ext>
            </a:extLst>
          </p:cNvPr>
          <p:cNvSpPr txBox="1"/>
          <p:nvPr/>
        </p:nvSpPr>
        <p:spPr>
          <a:xfrm>
            <a:off x="361123" y="1330106"/>
            <a:ext cx="1082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Область применения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– создание систем поддержки принятия решений для крупных отечественных компаний, здравоохранения, образования и органов государственной власти.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ED66A-EBDA-478A-ABE6-9EE554019299}"/>
              </a:ext>
            </a:extLst>
          </p:cNvPr>
          <p:cNvSpPr txBox="1"/>
          <p:nvPr/>
        </p:nvSpPr>
        <p:spPr>
          <a:xfrm>
            <a:off x="155460" y="2333862"/>
            <a:ext cx="9139694" cy="378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marR="5080">
              <a:spcBef>
                <a:spcPts val="90"/>
              </a:spcBef>
              <a:tabLst>
                <a:tab pos="240665" algn="l"/>
                <a:tab pos="241300" algn="l"/>
              </a:tabLs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Универсальность программного обеспечения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(полный спектр технологий для построения СППР – сбор, трансформация, загрузка, хранение и анализ данных позволит выделить следующие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ключевые эффекты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:</a:t>
            </a:r>
          </a:p>
          <a:p>
            <a:pPr marL="241300" marR="5080">
              <a:spcBef>
                <a:spcPts val="90"/>
              </a:spcBef>
              <a:tabLst>
                <a:tab pos="240665" algn="l"/>
                <a:tab pos="241300" algn="l"/>
              </a:tabLs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Qanelas" panose="00000500000000000000" pitchFamily="50" charset="-52"/>
              <a:cs typeface="Microsoft Sans Serif"/>
            </a:endParaRPr>
          </a:p>
          <a:p>
            <a:pPr marL="698500" marR="5080" lvl="2" indent="-285750">
              <a:spcBef>
                <a:spcPts val="9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Создание импортонезависимого программного продукта, предназначенного для решения управленческих задач, в условиях жестких санкций на поставку в Россию подобных решений</a:t>
            </a:r>
          </a:p>
          <a:p>
            <a:pPr marL="698500" marR="5080" lvl="2" indent="-285750">
              <a:spcBef>
                <a:spcPts val="9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Управление компанией, организацией, регионом на основе знаний, собранных из различных информационных систем</a:t>
            </a:r>
          </a:p>
          <a:p>
            <a:pPr marL="698500" marR="5080" lvl="2" indent="-285750">
              <a:spcBef>
                <a:spcPts val="9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Повышение скорости и качества принятия решений – до 40%*</a:t>
            </a:r>
          </a:p>
          <a:p>
            <a:pPr marL="698500" marR="5080" lvl="2" indent="-285750">
              <a:spcBef>
                <a:spcPts val="9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Снижение затрат – до 20%*</a:t>
            </a:r>
          </a:p>
          <a:p>
            <a:pPr marL="698500" marR="5080" lvl="2" indent="-285750">
              <a:spcBef>
                <a:spcPts val="9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Рост эффективности вложений – до 10%* </a:t>
            </a:r>
          </a:p>
          <a:p>
            <a:pPr marL="698500" marR="5080" lvl="2" indent="-285750">
              <a:spcBef>
                <a:spcPts val="9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Qanelas" panose="00000500000000000000" pitchFamily="50" charset="-52"/>
              <a:cs typeface="Microsoft Sans Serif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770B2A45-66FB-44C7-BE3B-3826B37A647C}"/>
              </a:ext>
            </a:extLst>
          </p:cNvPr>
          <p:cNvSpPr/>
          <p:nvPr/>
        </p:nvSpPr>
        <p:spPr>
          <a:xfrm>
            <a:off x="692079" y="3599053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832A1FED-109F-447F-BBB3-F7B2CF155B85}"/>
              </a:ext>
            </a:extLst>
          </p:cNvPr>
          <p:cNvSpPr/>
          <p:nvPr/>
        </p:nvSpPr>
        <p:spPr>
          <a:xfrm>
            <a:off x="692082" y="4989879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E4CCC2FA-A56D-455E-B693-B0BD4C6E7D75}"/>
              </a:ext>
            </a:extLst>
          </p:cNvPr>
          <p:cNvSpPr/>
          <p:nvPr/>
        </p:nvSpPr>
        <p:spPr>
          <a:xfrm>
            <a:off x="692081" y="4439078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44466D60-7FB0-4B00-8B74-7E308DACFC7E}"/>
              </a:ext>
            </a:extLst>
          </p:cNvPr>
          <p:cNvSpPr/>
          <p:nvPr/>
        </p:nvSpPr>
        <p:spPr>
          <a:xfrm>
            <a:off x="693285" y="5288214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F13A23E4-503A-46EC-BB3B-6C05C601B212}"/>
              </a:ext>
            </a:extLst>
          </p:cNvPr>
          <p:cNvSpPr/>
          <p:nvPr/>
        </p:nvSpPr>
        <p:spPr>
          <a:xfrm>
            <a:off x="692080" y="5585855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4D4D4D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0B51182-7A48-4C14-BC45-AA1AA97E2E31}"/>
              </a:ext>
            </a:extLst>
          </p:cNvPr>
          <p:cNvGrpSpPr/>
          <p:nvPr/>
        </p:nvGrpSpPr>
        <p:grpSpPr>
          <a:xfrm>
            <a:off x="8673354" y="4670879"/>
            <a:ext cx="2925056" cy="1933455"/>
            <a:chOff x="8049130" y="2926385"/>
            <a:chExt cx="3656581" cy="2778274"/>
          </a:xfrm>
        </p:grpSpPr>
        <p:sp>
          <p:nvSpPr>
            <p:cNvPr id="34" name="Google Shape;2530;p47">
              <a:extLst>
                <a:ext uri="{FF2B5EF4-FFF2-40B4-BE49-F238E27FC236}">
                  <a16:creationId xmlns:a16="http://schemas.microsoft.com/office/drawing/2014/main" id="{BC2764D4-45C5-41CA-92C1-504580941A69}"/>
                </a:ext>
              </a:extLst>
            </p:cNvPr>
            <p:cNvSpPr/>
            <p:nvPr/>
          </p:nvSpPr>
          <p:spPr>
            <a:xfrm>
              <a:off x="9793823" y="5080231"/>
              <a:ext cx="919166" cy="449286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531;p47">
              <a:extLst>
                <a:ext uri="{FF2B5EF4-FFF2-40B4-BE49-F238E27FC236}">
                  <a16:creationId xmlns:a16="http://schemas.microsoft.com/office/drawing/2014/main" id="{8E392C6D-CA75-454E-BCCF-B5296B6E3F5C}"/>
                </a:ext>
              </a:extLst>
            </p:cNvPr>
            <p:cNvSpPr/>
            <p:nvPr/>
          </p:nvSpPr>
          <p:spPr>
            <a:xfrm>
              <a:off x="9828064" y="5063332"/>
              <a:ext cx="919085" cy="449310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533;p47">
              <a:extLst>
                <a:ext uri="{FF2B5EF4-FFF2-40B4-BE49-F238E27FC236}">
                  <a16:creationId xmlns:a16="http://schemas.microsoft.com/office/drawing/2014/main" id="{09FAE983-FF79-4CE3-A089-0720C52D8C85}"/>
                </a:ext>
              </a:extLst>
            </p:cNvPr>
            <p:cNvSpPr/>
            <p:nvPr/>
          </p:nvSpPr>
          <p:spPr>
            <a:xfrm>
              <a:off x="9828096" y="5232107"/>
              <a:ext cx="27774" cy="15208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534;p47">
              <a:extLst>
                <a:ext uri="{FF2B5EF4-FFF2-40B4-BE49-F238E27FC236}">
                  <a16:creationId xmlns:a16="http://schemas.microsoft.com/office/drawing/2014/main" id="{2CC1647D-C9C5-487B-B32B-B1D18B27AE47}"/>
                </a:ext>
              </a:extLst>
            </p:cNvPr>
            <p:cNvSpPr/>
            <p:nvPr/>
          </p:nvSpPr>
          <p:spPr>
            <a:xfrm>
              <a:off x="9828064" y="5048328"/>
              <a:ext cx="919085" cy="449270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535;p47">
              <a:extLst>
                <a:ext uri="{FF2B5EF4-FFF2-40B4-BE49-F238E27FC236}">
                  <a16:creationId xmlns:a16="http://schemas.microsoft.com/office/drawing/2014/main" id="{ECA17748-F904-4CEB-A999-800873310EE7}"/>
                </a:ext>
              </a:extLst>
            </p:cNvPr>
            <p:cNvSpPr/>
            <p:nvPr/>
          </p:nvSpPr>
          <p:spPr>
            <a:xfrm>
              <a:off x="10090123" y="4845283"/>
              <a:ext cx="656866" cy="489495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537;p47">
              <a:extLst>
                <a:ext uri="{FF2B5EF4-FFF2-40B4-BE49-F238E27FC236}">
                  <a16:creationId xmlns:a16="http://schemas.microsoft.com/office/drawing/2014/main" id="{96DF3A26-4017-4B76-86F5-B6D0136D8D16}"/>
                </a:ext>
              </a:extLst>
            </p:cNvPr>
            <p:cNvSpPr/>
            <p:nvPr/>
          </p:nvSpPr>
          <p:spPr>
            <a:xfrm>
              <a:off x="10071447" y="4852922"/>
              <a:ext cx="658302" cy="490238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538;p47">
              <a:extLst>
                <a:ext uri="{FF2B5EF4-FFF2-40B4-BE49-F238E27FC236}">
                  <a16:creationId xmlns:a16="http://schemas.microsoft.com/office/drawing/2014/main" id="{17819484-43D2-4D34-9D1D-3C06B450E3AB}"/>
                </a:ext>
              </a:extLst>
            </p:cNvPr>
            <p:cNvSpPr/>
            <p:nvPr/>
          </p:nvSpPr>
          <p:spPr>
            <a:xfrm>
              <a:off x="9296935" y="2926385"/>
              <a:ext cx="2408776" cy="2766070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539;p47">
              <a:extLst>
                <a:ext uri="{FF2B5EF4-FFF2-40B4-BE49-F238E27FC236}">
                  <a16:creationId xmlns:a16="http://schemas.microsoft.com/office/drawing/2014/main" id="{DAA26540-E030-4172-95EC-D8AD86EC8B36}"/>
                </a:ext>
              </a:extLst>
            </p:cNvPr>
            <p:cNvSpPr/>
            <p:nvPr/>
          </p:nvSpPr>
          <p:spPr>
            <a:xfrm>
              <a:off x="11659259" y="5625827"/>
              <a:ext cx="25381" cy="76176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540;p47">
              <a:extLst>
                <a:ext uri="{FF2B5EF4-FFF2-40B4-BE49-F238E27FC236}">
                  <a16:creationId xmlns:a16="http://schemas.microsoft.com/office/drawing/2014/main" id="{DD2598CE-56A6-49D6-9D0A-14FC5880A47C}"/>
                </a:ext>
              </a:extLst>
            </p:cNvPr>
            <p:cNvSpPr/>
            <p:nvPr/>
          </p:nvSpPr>
          <p:spPr>
            <a:xfrm>
              <a:off x="9292546" y="2929343"/>
              <a:ext cx="60897" cy="22105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541;p47">
              <a:extLst>
                <a:ext uri="{FF2B5EF4-FFF2-40B4-BE49-F238E27FC236}">
                  <a16:creationId xmlns:a16="http://schemas.microsoft.com/office/drawing/2014/main" id="{6CAC1F63-C844-4817-A7E5-3929D9A8B3A7}"/>
                </a:ext>
              </a:extLst>
            </p:cNvPr>
            <p:cNvSpPr/>
            <p:nvPr/>
          </p:nvSpPr>
          <p:spPr>
            <a:xfrm>
              <a:off x="9275626" y="2936658"/>
              <a:ext cx="2409014" cy="2766070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542;p47">
              <a:extLst>
                <a:ext uri="{FF2B5EF4-FFF2-40B4-BE49-F238E27FC236}">
                  <a16:creationId xmlns:a16="http://schemas.microsoft.com/office/drawing/2014/main" id="{2ACA7A56-6BB7-475C-B5E7-8F1CD1792A6E}"/>
                </a:ext>
              </a:extLst>
            </p:cNvPr>
            <p:cNvSpPr/>
            <p:nvPr/>
          </p:nvSpPr>
          <p:spPr>
            <a:xfrm>
              <a:off x="9271555" y="2938619"/>
              <a:ext cx="2409094" cy="2766040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543;p47">
              <a:extLst>
                <a:ext uri="{FF2B5EF4-FFF2-40B4-BE49-F238E27FC236}">
                  <a16:creationId xmlns:a16="http://schemas.microsoft.com/office/drawing/2014/main" id="{2DDEEC46-6D66-49BE-ACAB-9A48355365FA}"/>
                </a:ext>
              </a:extLst>
            </p:cNvPr>
            <p:cNvSpPr/>
            <p:nvPr/>
          </p:nvSpPr>
          <p:spPr>
            <a:xfrm>
              <a:off x="9300688" y="2970991"/>
              <a:ext cx="2349633" cy="2636449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544;p47">
              <a:extLst>
                <a:ext uri="{FF2B5EF4-FFF2-40B4-BE49-F238E27FC236}">
                  <a16:creationId xmlns:a16="http://schemas.microsoft.com/office/drawing/2014/main" id="{F30DCE76-DBA4-4F9E-8A75-56FED55B0F89}"/>
                </a:ext>
              </a:extLst>
            </p:cNvPr>
            <p:cNvSpPr/>
            <p:nvPr/>
          </p:nvSpPr>
          <p:spPr>
            <a:xfrm>
              <a:off x="9406919" y="3122584"/>
              <a:ext cx="237365" cy="339322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545;p47">
              <a:extLst>
                <a:ext uri="{FF2B5EF4-FFF2-40B4-BE49-F238E27FC236}">
                  <a16:creationId xmlns:a16="http://schemas.microsoft.com/office/drawing/2014/main" id="{0A9F6C50-777C-4D81-A007-4EC0A8EEDCD7}"/>
                </a:ext>
              </a:extLst>
            </p:cNvPr>
            <p:cNvSpPr/>
            <p:nvPr/>
          </p:nvSpPr>
          <p:spPr>
            <a:xfrm>
              <a:off x="9702230" y="3267296"/>
              <a:ext cx="238003" cy="339486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546;p47">
              <a:extLst>
                <a:ext uri="{FF2B5EF4-FFF2-40B4-BE49-F238E27FC236}">
                  <a16:creationId xmlns:a16="http://schemas.microsoft.com/office/drawing/2014/main" id="{61303D52-4D66-4AF9-83A0-378CD12F78A6}"/>
                </a:ext>
              </a:extLst>
            </p:cNvPr>
            <p:cNvSpPr/>
            <p:nvPr/>
          </p:nvSpPr>
          <p:spPr>
            <a:xfrm>
              <a:off x="9991155" y="3408466"/>
              <a:ext cx="238164" cy="339342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547;p47">
              <a:extLst>
                <a:ext uri="{FF2B5EF4-FFF2-40B4-BE49-F238E27FC236}">
                  <a16:creationId xmlns:a16="http://schemas.microsoft.com/office/drawing/2014/main" id="{338C5D7C-30A9-44A3-8EB5-7FF3007499E7}"/>
                </a:ext>
              </a:extLst>
            </p:cNvPr>
            <p:cNvSpPr/>
            <p:nvPr/>
          </p:nvSpPr>
          <p:spPr>
            <a:xfrm>
              <a:off x="9406919" y="3412009"/>
              <a:ext cx="237365" cy="339342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548;p47">
              <a:extLst>
                <a:ext uri="{FF2B5EF4-FFF2-40B4-BE49-F238E27FC236}">
                  <a16:creationId xmlns:a16="http://schemas.microsoft.com/office/drawing/2014/main" id="{EF31429F-2D4F-4B69-8736-3036107765EF}"/>
                </a:ext>
              </a:extLst>
            </p:cNvPr>
            <p:cNvSpPr/>
            <p:nvPr/>
          </p:nvSpPr>
          <p:spPr>
            <a:xfrm>
              <a:off x="9702230" y="3556722"/>
              <a:ext cx="237772" cy="339342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549;p47">
              <a:extLst>
                <a:ext uri="{FF2B5EF4-FFF2-40B4-BE49-F238E27FC236}">
                  <a16:creationId xmlns:a16="http://schemas.microsoft.com/office/drawing/2014/main" id="{23D723C6-D272-440A-B95E-D638F36D6624}"/>
                </a:ext>
              </a:extLst>
            </p:cNvPr>
            <p:cNvSpPr/>
            <p:nvPr/>
          </p:nvSpPr>
          <p:spPr>
            <a:xfrm>
              <a:off x="9731602" y="3543107"/>
              <a:ext cx="237784" cy="339342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550;p47">
              <a:extLst>
                <a:ext uri="{FF2B5EF4-FFF2-40B4-BE49-F238E27FC236}">
                  <a16:creationId xmlns:a16="http://schemas.microsoft.com/office/drawing/2014/main" id="{1D92B2D4-EFBE-41A3-AC22-7F169227BA85}"/>
                </a:ext>
              </a:extLst>
            </p:cNvPr>
            <p:cNvSpPr/>
            <p:nvPr/>
          </p:nvSpPr>
          <p:spPr>
            <a:xfrm>
              <a:off x="9991155" y="3697891"/>
              <a:ext cx="238164" cy="339303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551;p47">
              <a:extLst>
                <a:ext uri="{FF2B5EF4-FFF2-40B4-BE49-F238E27FC236}">
                  <a16:creationId xmlns:a16="http://schemas.microsoft.com/office/drawing/2014/main" id="{CB075415-E1B2-4D91-9B39-7728C2A5F408}"/>
                </a:ext>
              </a:extLst>
            </p:cNvPr>
            <p:cNvSpPr/>
            <p:nvPr/>
          </p:nvSpPr>
          <p:spPr>
            <a:xfrm>
              <a:off x="9406919" y="3707556"/>
              <a:ext cx="237365" cy="33930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552;p47">
              <a:extLst>
                <a:ext uri="{FF2B5EF4-FFF2-40B4-BE49-F238E27FC236}">
                  <a16:creationId xmlns:a16="http://schemas.microsoft.com/office/drawing/2014/main" id="{CF1BA01E-EFF2-405B-B3E9-EAB553699608}"/>
                </a:ext>
              </a:extLst>
            </p:cNvPr>
            <p:cNvSpPr/>
            <p:nvPr/>
          </p:nvSpPr>
          <p:spPr>
            <a:xfrm>
              <a:off x="9406919" y="4030709"/>
              <a:ext cx="822400" cy="467455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553;p47">
              <a:extLst>
                <a:ext uri="{FF2B5EF4-FFF2-40B4-BE49-F238E27FC236}">
                  <a16:creationId xmlns:a16="http://schemas.microsoft.com/office/drawing/2014/main" id="{9515674F-8DE6-4445-BF05-C32D806A21C3}"/>
                </a:ext>
              </a:extLst>
            </p:cNvPr>
            <p:cNvSpPr/>
            <p:nvPr/>
          </p:nvSpPr>
          <p:spPr>
            <a:xfrm>
              <a:off x="9410111" y="4167785"/>
              <a:ext cx="613845" cy="341584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554;p47">
              <a:extLst>
                <a:ext uri="{FF2B5EF4-FFF2-40B4-BE49-F238E27FC236}">
                  <a16:creationId xmlns:a16="http://schemas.microsoft.com/office/drawing/2014/main" id="{6C74B772-DCBD-42CF-B309-B4621EFDF6BB}"/>
                </a:ext>
              </a:extLst>
            </p:cNvPr>
            <p:cNvSpPr/>
            <p:nvPr/>
          </p:nvSpPr>
          <p:spPr>
            <a:xfrm>
              <a:off x="9410111" y="4256899"/>
              <a:ext cx="613845" cy="341543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555;p47">
              <a:extLst>
                <a:ext uri="{FF2B5EF4-FFF2-40B4-BE49-F238E27FC236}">
                  <a16:creationId xmlns:a16="http://schemas.microsoft.com/office/drawing/2014/main" id="{BBB0740E-D15C-47E8-84EC-0DF9A3A77885}"/>
                </a:ext>
              </a:extLst>
            </p:cNvPr>
            <p:cNvSpPr/>
            <p:nvPr/>
          </p:nvSpPr>
          <p:spPr>
            <a:xfrm>
              <a:off x="9410111" y="4345850"/>
              <a:ext cx="502587" cy="28719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556;p47">
              <a:extLst>
                <a:ext uri="{FF2B5EF4-FFF2-40B4-BE49-F238E27FC236}">
                  <a16:creationId xmlns:a16="http://schemas.microsoft.com/office/drawing/2014/main" id="{49A0BA57-AC2C-4A0D-B04A-F914024D1FC7}"/>
                </a:ext>
              </a:extLst>
            </p:cNvPr>
            <p:cNvSpPr/>
            <p:nvPr/>
          </p:nvSpPr>
          <p:spPr>
            <a:xfrm>
              <a:off x="10366599" y="4504283"/>
              <a:ext cx="1176534" cy="640448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557;p47">
              <a:extLst>
                <a:ext uri="{FF2B5EF4-FFF2-40B4-BE49-F238E27FC236}">
                  <a16:creationId xmlns:a16="http://schemas.microsoft.com/office/drawing/2014/main" id="{765CE5E6-5094-4AF4-90CC-903A9161A1A1}"/>
                </a:ext>
              </a:extLst>
            </p:cNvPr>
            <p:cNvSpPr/>
            <p:nvPr/>
          </p:nvSpPr>
          <p:spPr>
            <a:xfrm>
              <a:off x="10370271" y="4641426"/>
              <a:ext cx="1059286" cy="55939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558;p47">
              <a:extLst>
                <a:ext uri="{FF2B5EF4-FFF2-40B4-BE49-F238E27FC236}">
                  <a16:creationId xmlns:a16="http://schemas.microsoft.com/office/drawing/2014/main" id="{0A716E66-8235-4939-BE9F-EE67848E957D}"/>
                </a:ext>
              </a:extLst>
            </p:cNvPr>
            <p:cNvSpPr/>
            <p:nvPr/>
          </p:nvSpPr>
          <p:spPr>
            <a:xfrm>
              <a:off x="10370271" y="4730376"/>
              <a:ext cx="1059286" cy="559510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559;p47">
              <a:extLst>
                <a:ext uri="{FF2B5EF4-FFF2-40B4-BE49-F238E27FC236}">
                  <a16:creationId xmlns:a16="http://schemas.microsoft.com/office/drawing/2014/main" id="{0DE77D05-0B85-4822-8748-C5EB95C27506}"/>
                </a:ext>
              </a:extLst>
            </p:cNvPr>
            <p:cNvSpPr/>
            <p:nvPr/>
          </p:nvSpPr>
          <p:spPr>
            <a:xfrm>
              <a:off x="10370271" y="4819258"/>
              <a:ext cx="867414" cy="465640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560;p47">
              <a:extLst>
                <a:ext uri="{FF2B5EF4-FFF2-40B4-BE49-F238E27FC236}">
                  <a16:creationId xmlns:a16="http://schemas.microsoft.com/office/drawing/2014/main" id="{A6A02B65-0FA4-4506-9B4C-AFFBAC73DC0E}"/>
                </a:ext>
              </a:extLst>
            </p:cNvPr>
            <p:cNvSpPr/>
            <p:nvPr/>
          </p:nvSpPr>
          <p:spPr>
            <a:xfrm>
              <a:off x="9702230" y="3852268"/>
              <a:ext cx="237772" cy="339335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561;p47">
              <a:extLst>
                <a:ext uri="{FF2B5EF4-FFF2-40B4-BE49-F238E27FC236}">
                  <a16:creationId xmlns:a16="http://schemas.microsoft.com/office/drawing/2014/main" id="{AB56B5D4-D7D0-4C04-8EDB-1E25A51A806C}"/>
                </a:ext>
              </a:extLst>
            </p:cNvPr>
            <p:cNvSpPr/>
            <p:nvPr/>
          </p:nvSpPr>
          <p:spPr>
            <a:xfrm>
              <a:off x="9991155" y="3993400"/>
              <a:ext cx="238164" cy="339342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62;p47">
              <a:extLst>
                <a:ext uri="{FF2B5EF4-FFF2-40B4-BE49-F238E27FC236}">
                  <a16:creationId xmlns:a16="http://schemas.microsoft.com/office/drawing/2014/main" id="{9FBF8C95-5417-4B20-BE3A-93C2FF591C3D}"/>
                </a:ext>
              </a:extLst>
            </p:cNvPr>
            <p:cNvSpPr/>
            <p:nvPr/>
          </p:nvSpPr>
          <p:spPr>
            <a:xfrm>
              <a:off x="10366599" y="4060721"/>
              <a:ext cx="1176534" cy="914726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63;p47">
              <a:extLst>
                <a:ext uri="{FF2B5EF4-FFF2-40B4-BE49-F238E27FC236}">
                  <a16:creationId xmlns:a16="http://schemas.microsoft.com/office/drawing/2014/main" id="{3B085DDA-ABFC-41A7-A7FF-C8AA4B7E305A}"/>
                </a:ext>
              </a:extLst>
            </p:cNvPr>
            <p:cNvSpPr/>
            <p:nvPr/>
          </p:nvSpPr>
          <p:spPr>
            <a:xfrm>
              <a:off x="10358937" y="3652812"/>
              <a:ext cx="354931" cy="387977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64;p47">
              <a:extLst>
                <a:ext uri="{FF2B5EF4-FFF2-40B4-BE49-F238E27FC236}">
                  <a16:creationId xmlns:a16="http://schemas.microsoft.com/office/drawing/2014/main" id="{8F8359B9-2312-4942-966C-AB05EBEB88CA}"/>
                </a:ext>
              </a:extLst>
            </p:cNvPr>
            <p:cNvSpPr/>
            <p:nvPr/>
          </p:nvSpPr>
          <p:spPr>
            <a:xfrm>
              <a:off x="10358937" y="3652812"/>
              <a:ext cx="354931" cy="387988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565;p47">
              <a:extLst>
                <a:ext uri="{FF2B5EF4-FFF2-40B4-BE49-F238E27FC236}">
                  <a16:creationId xmlns:a16="http://schemas.microsoft.com/office/drawing/2014/main" id="{42D5C11A-EAE7-4CB0-A813-4BDBB0A72C7C}"/>
                </a:ext>
              </a:extLst>
            </p:cNvPr>
            <p:cNvSpPr/>
            <p:nvPr/>
          </p:nvSpPr>
          <p:spPr>
            <a:xfrm>
              <a:off x="10772930" y="3855298"/>
              <a:ext cx="354851" cy="388007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566;p47">
              <a:extLst>
                <a:ext uri="{FF2B5EF4-FFF2-40B4-BE49-F238E27FC236}">
                  <a16:creationId xmlns:a16="http://schemas.microsoft.com/office/drawing/2014/main" id="{B96C13CB-1041-4F94-B5CE-604DF9AFEC1A}"/>
                </a:ext>
              </a:extLst>
            </p:cNvPr>
            <p:cNvSpPr/>
            <p:nvPr/>
          </p:nvSpPr>
          <p:spPr>
            <a:xfrm>
              <a:off x="10772930" y="3855298"/>
              <a:ext cx="278549" cy="388218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567;p47">
              <a:extLst>
                <a:ext uri="{FF2B5EF4-FFF2-40B4-BE49-F238E27FC236}">
                  <a16:creationId xmlns:a16="http://schemas.microsoft.com/office/drawing/2014/main" id="{2B2AA658-E655-4D5F-A5C3-7D8CC6B5452C}"/>
                </a:ext>
              </a:extLst>
            </p:cNvPr>
            <p:cNvSpPr/>
            <p:nvPr/>
          </p:nvSpPr>
          <p:spPr>
            <a:xfrm>
              <a:off x="11186923" y="4057666"/>
              <a:ext cx="355170" cy="388007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568;p47">
              <a:extLst>
                <a:ext uri="{FF2B5EF4-FFF2-40B4-BE49-F238E27FC236}">
                  <a16:creationId xmlns:a16="http://schemas.microsoft.com/office/drawing/2014/main" id="{4C47A0EC-6B9C-4699-BB06-E326A090F523}"/>
                </a:ext>
              </a:extLst>
            </p:cNvPr>
            <p:cNvSpPr/>
            <p:nvPr/>
          </p:nvSpPr>
          <p:spPr>
            <a:xfrm>
              <a:off x="11186923" y="4057653"/>
              <a:ext cx="177426" cy="204047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616;p47">
              <a:extLst>
                <a:ext uri="{FF2B5EF4-FFF2-40B4-BE49-F238E27FC236}">
                  <a16:creationId xmlns:a16="http://schemas.microsoft.com/office/drawing/2014/main" id="{3953478D-E2EA-45B7-8A91-7FE005FC3A99}"/>
                </a:ext>
              </a:extLst>
            </p:cNvPr>
            <p:cNvSpPr/>
            <p:nvPr/>
          </p:nvSpPr>
          <p:spPr>
            <a:xfrm>
              <a:off x="8049130" y="3442548"/>
              <a:ext cx="560211" cy="366428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617;p47">
              <a:extLst>
                <a:ext uri="{FF2B5EF4-FFF2-40B4-BE49-F238E27FC236}">
                  <a16:creationId xmlns:a16="http://schemas.microsoft.com/office/drawing/2014/main" id="{8A9E417A-2A3E-4211-9A3D-E17FE3D4D0D3}"/>
                </a:ext>
              </a:extLst>
            </p:cNvPr>
            <p:cNvSpPr/>
            <p:nvPr/>
          </p:nvSpPr>
          <p:spPr>
            <a:xfrm rot="18001764">
              <a:off x="8481701" y="3680083"/>
              <a:ext cx="165268" cy="11228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618;p47">
              <a:extLst>
                <a:ext uri="{FF2B5EF4-FFF2-40B4-BE49-F238E27FC236}">
                  <a16:creationId xmlns:a16="http://schemas.microsoft.com/office/drawing/2014/main" id="{C39F9BDD-FCC6-4175-B6D9-0FF372BE5630}"/>
                </a:ext>
              </a:extLst>
            </p:cNvPr>
            <p:cNvSpPr/>
            <p:nvPr/>
          </p:nvSpPr>
          <p:spPr>
            <a:xfrm>
              <a:off x="8531603" y="3706507"/>
              <a:ext cx="230102" cy="191418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619;p47">
              <a:extLst>
                <a:ext uri="{FF2B5EF4-FFF2-40B4-BE49-F238E27FC236}">
                  <a16:creationId xmlns:a16="http://schemas.microsoft.com/office/drawing/2014/main" id="{03FF7C3B-10A2-4905-B848-7A56B1398FEE}"/>
                </a:ext>
              </a:extLst>
            </p:cNvPr>
            <p:cNvSpPr/>
            <p:nvPr/>
          </p:nvSpPr>
          <p:spPr>
            <a:xfrm>
              <a:off x="8531603" y="3680755"/>
              <a:ext cx="283098" cy="138426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620;p47">
              <a:extLst>
                <a:ext uri="{FF2B5EF4-FFF2-40B4-BE49-F238E27FC236}">
                  <a16:creationId xmlns:a16="http://schemas.microsoft.com/office/drawing/2014/main" id="{297A8E23-2050-42BE-8080-52A8ABCABEEC}"/>
                </a:ext>
              </a:extLst>
            </p:cNvPr>
            <p:cNvSpPr/>
            <p:nvPr/>
          </p:nvSpPr>
          <p:spPr>
            <a:xfrm rot="19798236">
              <a:off x="8784451" y="3542643"/>
              <a:ext cx="578613" cy="848731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621;p47">
              <a:extLst>
                <a:ext uri="{FF2B5EF4-FFF2-40B4-BE49-F238E27FC236}">
                  <a16:creationId xmlns:a16="http://schemas.microsoft.com/office/drawing/2014/main" id="{82C92A87-595D-48E9-B234-FD950891B01F}"/>
                </a:ext>
              </a:extLst>
            </p:cNvPr>
            <p:cNvSpPr/>
            <p:nvPr/>
          </p:nvSpPr>
          <p:spPr>
            <a:xfrm>
              <a:off x="8691469" y="3472913"/>
              <a:ext cx="861986" cy="941623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622;p47">
              <a:extLst>
                <a:ext uri="{FF2B5EF4-FFF2-40B4-BE49-F238E27FC236}">
                  <a16:creationId xmlns:a16="http://schemas.microsoft.com/office/drawing/2014/main" id="{82C23B78-DE2D-4F95-9DD5-D944A21ACB36}"/>
                </a:ext>
              </a:extLst>
            </p:cNvPr>
            <p:cNvSpPr/>
            <p:nvPr/>
          </p:nvSpPr>
          <p:spPr>
            <a:xfrm>
              <a:off x="8643102" y="3496570"/>
              <a:ext cx="861986" cy="941652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42929F5-1932-42A5-967C-7B99C3335684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3">
            <a:extLst>
              <a:ext uri="{FF2B5EF4-FFF2-40B4-BE49-F238E27FC236}">
                <a16:creationId xmlns:a16="http://schemas.microsoft.com/office/drawing/2014/main" id="{851311C1-879A-4ECB-8CD8-707FFBC1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933" y="6384737"/>
            <a:ext cx="339510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7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616AA437-3856-480F-AC8A-F9D91AF4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3" y="407124"/>
            <a:ext cx="10030652" cy="5478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0257F"/>
                </a:solidFill>
                <a:latin typeface="Qanelas Bold" panose="00000800000000000000" pitchFamily="2" charset="-52"/>
              </a:rPr>
              <a:t>Краткое описание продукта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960F3-D8FB-4AF4-8093-7A40DB74F1D6}"/>
              </a:ext>
            </a:extLst>
          </p:cNvPr>
          <p:cNvSpPr txBox="1"/>
          <p:nvPr/>
        </p:nvSpPr>
        <p:spPr>
          <a:xfrm>
            <a:off x="357885" y="1091066"/>
            <a:ext cx="1130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Основное назначение продукта - создание системы поддержки принятия решений и выработки рекомендаций.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3B0DE-2939-4BFA-95F1-2D9315FB76C8}"/>
              </a:ext>
            </a:extLst>
          </p:cNvPr>
          <p:cNvSpPr txBox="1"/>
          <p:nvPr/>
        </p:nvSpPr>
        <p:spPr>
          <a:xfrm>
            <a:off x="228534" y="2281072"/>
            <a:ext cx="9027225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marR="5080">
              <a:spcBef>
                <a:spcPts val="90"/>
              </a:spcBef>
              <a:tabLst>
                <a:tab pos="240665" algn="l"/>
                <a:tab pos="241300" algn="l"/>
              </a:tabLs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Ключевые блоки продукта:</a:t>
            </a:r>
          </a:p>
          <a:p>
            <a:pPr marL="527050" marR="5080" indent="-285750">
              <a:spcBef>
                <a:spcPts val="9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Извлечение данных из любых источников (базы данных 1С, реляционные 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нереляционные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 СУБД, файлы, сервисы и т.д.)  </a:t>
            </a:r>
          </a:p>
          <a:p>
            <a:pPr marL="527050" marR="5080" indent="-285750">
              <a:spcBef>
                <a:spcPts val="9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Преобразование извлеченных данных с целью построения предметных моделей для последующего всестороннего сценарного анализа (в том числе соединение данных из различных источников в единое представление, расчет агрегатов, расчет ключевых показателей и т.д.) </a:t>
            </a:r>
          </a:p>
          <a:p>
            <a:pPr marL="527050" marR="5080" indent="-285750">
              <a:spcBef>
                <a:spcPts val="9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Загрузка этих моделей в аналитическое хранилище</a:t>
            </a:r>
          </a:p>
          <a:p>
            <a:pPr marL="527050" marR="5080" indent="-285750">
              <a:spcBef>
                <a:spcPts val="9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Хранение созданных моделей и фактических данных </a:t>
            </a:r>
          </a:p>
          <a:p>
            <a:pPr marL="527050" marR="5080" indent="-285750">
              <a:spcBef>
                <a:spcPts val="9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Создание информационных панелей с визуализациями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Qanelas" panose="00000500000000000000" pitchFamily="50" charset="-52"/>
              <a:cs typeface="Microsoft Sans Serif"/>
            </a:endParaRPr>
          </a:p>
          <a:p>
            <a:pPr marL="527050" marR="5080" indent="-285750">
              <a:spcBef>
                <a:spcPts val="9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Qanelas" panose="00000500000000000000" pitchFamily="50" charset="-52"/>
                <a:cs typeface="Microsoft Sans Serif"/>
              </a:rPr>
              <a:t>Настройка безопасности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6066EA8-EEC8-41F8-AF6D-1D27B85876D5}"/>
              </a:ext>
            </a:extLst>
          </p:cNvPr>
          <p:cNvSpPr/>
          <p:nvPr/>
        </p:nvSpPr>
        <p:spPr>
          <a:xfrm>
            <a:off x="612591" y="2709664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CBDF3406-D367-47F1-A866-4C28E18A99FF}"/>
              </a:ext>
            </a:extLst>
          </p:cNvPr>
          <p:cNvSpPr/>
          <p:nvPr/>
        </p:nvSpPr>
        <p:spPr>
          <a:xfrm>
            <a:off x="608159" y="3296684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470C7D6-672D-4949-842D-6B110B6ED662}"/>
              </a:ext>
            </a:extLst>
          </p:cNvPr>
          <p:cNvSpPr/>
          <p:nvPr/>
        </p:nvSpPr>
        <p:spPr>
          <a:xfrm>
            <a:off x="619221" y="5367908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5E3A4D6C-BE32-4B46-A3B1-6818C0AE6C52}"/>
              </a:ext>
            </a:extLst>
          </p:cNvPr>
          <p:cNvSpPr/>
          <p:nvPr/>
        </p:nvSpPr>
        <p:spPr>
          <a:xfrm>
            <a:off x="619220" y="5066700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41DE605A-7033-4996-A683-12A2AA0075ED}"/>
              </a:ext>
            </a:extLst>
          </p:cNvPr>
          <p:cNvSpPr/>
          <p:nvPr/>
        </p:nvSpPr>
        <p:spPr>
          <a:xfrm>
            <a:off x="610019" y="4446840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6BBC0728-B5E3-449B-9897-1D6A3D96CBFD}"/>
              </a:ext>
            </a:extLst>
          </p:cNvPr>
          <p:cNvSpPr/>
          <p:nvPr/>
        </p:nvSpPr>
        <p:spPr>
          <a:xfrm>
            <a:off x="610018" y="4747584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79E9-DB8C-4CA0-A321-93CC84DB6724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6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960145D-A49B-48EA-A2F1-C4657B9EE7A7}"/>
              </a:ext>
            </a:extLst>
          </p:cNvPr>
          <p:cNvSpPr txBox="1">
            <a:spLocks/>
          </p:cNvSpPr>
          <p:nvPr/>
        </p:nvSpPr>
        <p:spPr>
          <a:xfrm>
            <a:off x="345884" y="342900"/>
            <a:ext cx="10167176" cy="637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60257F"/>
                </a:solidFill>
                <a:latin typeface="Qanelas Bold" panose="00000800000000000000" pitchFamily="2" charset="-52"/>
              </a:rPr>
              <a:t>Архитектура решения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CCB37B8-662E-4872-A920-E90728EC69F5}"/>
              </a:ext>
            </a:extLst>
          </p:cNvPr>
          <p:cNvSpPr/>
          <p:nvPr/>
        </p:nvSpPr>
        <p:spPr>
          <a:xfrm>
            <a:off x="1389416" y="1275800"/>
            <a:ext cx="9085074" cy="4381500"/>
          </a:xfrm>
          <a:prstGeom prst="roundRect">
            <a:avLst>
              <a:gd name="adj" fmla="val 2232"/>
            </a:avLst>
          </a:prstGeom>
          <a:solidFill>
            <a:schemeClr val="bg1"/>
          </a:solidFill>
          <a:ln w="28575">
            <a:solidFill>
              <a:srgbClr val="60257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B9AEAB-2851-4F20-A55A-CA5763F7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71" y="4196263"/>
            <a:ext cx="1222986" cy="7659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97514-CD66-4193-A708-0415BF99D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03" y="4195061"/>
            <a:ext cx="1293754" cy="7671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A3F86D-CE97-4A65-9E9E-6D5521CED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01" y="4208651"/>
            <a:ext cx="1504470" cy="765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51670D-BD76-49A7-9617-76D243479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35" y="4193706"/>
            <a:ext cx="2098016" cy="7684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EEEEFE-D01B-43B5-9BCD-288C7ADD9324}"/>
              </a:ext>
            </a:extLst>
          </p:cNvPr>
          <p:cNvSpPr/>
          <p:nvPr/>
        </p:nvSpPr>
        <p:spPr>
          <a:xfrm>
            <a:off x="1915429" y="4314608"/>
            <a:ext cx="148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Извлечение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и преобразование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данных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21DC71D-5FB7-459F-A216-F0609D1358DB}"/>
              </a:ext>
            </a:extLst>
          </p:cNvPr>
          <p:cNvSpPr/>
          <p:nvPr/>
        </p:nvSpPr>
        <p:spPr>
          <a:xfrm>
            <a:off x="4104084" y="4444697"/>
            <a:ext cx="1117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Шина данных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6FD5DF-9D3D-42A6-97FA-D4CDDA87A841}"/>
              </a:ext>
            </a:extLst>
          </p:cNvPr>
          <p:cNvSpPr/>
          <p:nvPr/>
        </p:nvSpPr>
        <p:spPr>
          <a:xfrm>
            <a:off x="6076197" y="4363906"/>
            <a:ext cx="125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Аналитическое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хранилище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BFFA55-7429-42B7-9778-DB39E4CBECBE}"/>
              </a:ext>
            </a:extLst>
          </p:cNvPr>
          <p:cNvSpPr/>
          <p:nvPr/>
        </p:nvSpPr>
        <p:spPr>
          <a:xfrm>
            <a:off x="8071935" y="4383858"/>
            <a:ext cx="198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Визуализация,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интерактивная аналитика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CE9879-7844-4A7C-A926-BC74348BB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45" y="2098101"/>
            <a:ext cx="2362287" cy="109094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3BA9972-CEDD-485E-8977-DF8CA146977D}"/>
              </a:ext>
            </a:extLst>
          </p:cNvPr>
          <p:cNvSpPr/>
          <p:nvPr/>
        </p:nvSpPr>
        <p:spPr>
          <a:xfrm>
            <a:off x="4990718" y="2351186"/>
            <a:ext cx="1577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Управляющий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anelas SemiBold" panose="00000700000000000000" pitchFamily="2" charset="-52"/>
              </a:rPr>
              <a:t>блок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Qanelas SemiBold" panose="00000700000000000000" pitchFamily="2" charset="-52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28813FB-6F80-4649-A59D-6873CAD335D7}"/>
              </a:ext>
            </a:extLst>
          </p:cNvPr>
          <p:cNvCxnSpPr/>
          <p:nvPr/>
        </p:nvCxnSpPr>
        <p:spPr>
          <a:xfrm flipV="1">
            <a:off x="2668936" y="5081990"/>
            <a:ext cx="0" cy="678180"/>
          </a:xfrm>
          <a:prstGeom prst="straightConnector1">
            <a:avLst/>
          </a:prstGeom>
          <a:ln w="38100">
            <a:solidFill>
              <a:srgbClr val="6025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9288CCB-2771-4502-8162-8ED44EFC425D}"/>
              </a:ext>
            </a:extLst>
          </p:cNvPr>
          <p:cNvCxnSpPr>
            <a:cxnSpLocks/>
          </p:cNvCxnSpPr>
          <p:nvPr/>
        </p:nvCxnSpPr>
        <p:spPr>
          <a:xfrm>
            <a:off x="3421171" y="4578618"/>
            <a:ext cx="591700" cy="0"/>
          </a:xfrm>
          <a:prstGeom prst="straightConnector1">
            <a:avLst/>
          </a:prstGeom>
          <a:ln w="38100">
            <a:solidFill>
              <a:srgbClr val="6025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8042F31-8CC2-4C4D-83AA-FAA21C029CB0}"/>
              </a:ext>
            </a:extLst>
          </p:cNvPr>
          <p:cNvCxnSpPr>
            <a:cxnSpLocks/>
          </p:cNvCxnSpPr>
          <p:nvPr/>
        </p:nvCxnSpPr>
        <p:spPr>
          <a:xfrm>
            <a:off x="5319821" y="4571655"/>
            <a:ext cx="591700" cy="0"/>
          </a:xfrm>
          <a:prstGeom prst="straightConnector1">
            <a:avLst/>
          </a:prstGeom>
          <a:ln w="38100">
            <a:solidFill>
              <a:srgbClr val="6025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B46C914-776C-48F1-9042-6669DD0430BB}"/>
              </a:ext>
            </a:extLst>
          </p:cNvPr>
          <p:cNvCxnSpPr>
            <a:cxnSpLocks/>
          </p:cNvCxnSpPr>
          <p:nvPr/>
        </p:nvCxnSpPr>
        <p:spPr>
          <a:xfrm>
            <a:off x="7396271" y="4571655"/>
            <a:ext cx="591700" cy="0"/>
          </a:xfrm>
          <a:prstGeom prst="straightConnector1">
            <a:avLst/>
          </a:prstGeom>
          <a:ln w="38100">
            <a:solidFill>
              <a:srgbClr val="6025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FDDFD60-BC6F-4BD8-8DF9-23653DD7F399}"/>
              </a:ext>
            </a:extLst>
          </p:cNvPr>
          <p:cNvCxnSpPr>
            <a:cxnSpLocks/>
          </p:cNvCxnSpPr>
          <p:nvPr/>
        </p:nvCxnSpPr>
        <p:spPr>
          <a:xfrm>
            <a:off x="2668936" y="3739600"/>
            <a:ext cx="6506300" cy="0"/>
          </a:xfrm>
          <a:prstGeom prst="line">
            <a:avLst/>
          </a:prstGeom>
          <a:ln w="38100">
            <a:solidFill>
              <a:srgbClr val="602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C679931-EB70-4522-A06D-AC7E99AB5EED}"/>
              </a:ext>
            </a:extLst>
          </p:cNvPr>
          <p:cNvCxnSpPr>
            <a:cxnSpLocks/>
          </p:cNvCxnSpPr>
          <p:nvPr/>
        </p:nvCxnSpPr>
        <p:spPr>
          <a:xfrm>
            <a:off x="2690280" y="3737324"/>
            <a:ext cx="0" cy="456382"/>
          </a:xfrm>
          <a:prstGeom prst="straightConnector1">
            <a:avLst/>
          </a:prstGeom>
          <a:ln w="38100">
            <a:solidFill>
              <a:srgbClr val="443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CD9CE62-2C1B-4D83-90DE-009B935ECCE3}"/>
              </a:ext>
            </a:extLst>
          </p:cNvPr>
          <p:cNvCxnSpPr>
            <a:cxnSpLocks/>
          </p:cNvCxnSpPr>
          <p:nvPr/>
        </p:nvCxnSpPr>
        <p:spPr>
          <a:xfrm>
            <a:off x="4598246" y="3737324"/>
            <a:ext cx="0" cy="456382"/>
          </a:xfrm>
          <a:prstGeom prst="straightConnector1">
            <a:avLst/>
          </a:prstGeom>
          <a:ln w="38100">
            <a:solidFill>
              <a:srgbClr val="6025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DAC2C83-C1AE-4D5E-98FB-B648B712AE67}"/>
              </a:ext>
            </a:extLst>
          </p:cNvPr>
          <p:cNvCxnSpPr>
            <a:cxnSpLocks/>
          </p:cNvCxnSpPr>
          <p:nvPr/>
        </p:nvCxnSpPr>
        <p:spPr>
          <a:xfrm>
            <a:off x="6682275" y="3737324"/>
            <a:ext cx="0" cy="456382"/>
          </a:xfrm>
          <a:prstGeom prst="straightConnector1">
            <a:avLst/>
          </a:prstGeom>
          <a:ln w="38100">
            <a:solidFill>
              <a:srgbClr val="6025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491508B-560D-49DB-94DF-998906E416ED}"/>
              </a:ext>
            </a:extLst>
          </p:cNvPr>
          <p:cNvCxnSpPr>
            <a:cxnSpLocks/>
          </p:cNvCxnSpPr>
          <p:nvPr/>
        </p:nvCxnSpPr>
        <p:spPr>
          <a:xfrm>
            <a:off x="9175236" y="3737324"/>
            <a:ext cx="0" cy="456382"/>
          </a:xfrm>
          <a:prstGeom prst="straightConnector1">
            <a:avLst/>
          </a:prstGeom>
          <a:ln w="38100">
            <a:solidFill>
              <a:srgbClr val="6025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873A320-EE41-41CC-8192-A3C32C992FCB}"/>
              </a:ext>
            </a:extLst>
          </p:cNvPr>
          <p:cNvCxnSpPr>
            <a:cxnSpLocks/>
          </p:cNvCxnSpPr>
          <p:nvPr/>
        </p:nvCxnSpPr>
        <p:spPr>
          <a:xfrm flipV="1">
            <a:off x="5785250" y="3118122"/>
            <a:ext cx="0" cy="619202"/>
          </a:xfrm>
          <a:prstGeom prst="straightConnector1">
            <a:avLst/>
          </a:prstGeom>
          <a:ln w="38100">
            <a:solidFill>
              <a:srgbClr val="6025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671E0B-1EA0-48F1-B87D-649973B76B25}"/>
              </a:ext>
            </a:extLst>
          </p:cNvPr>
          <p:cNvSpPr/>
          <p:nvPr/>
        </p:nvSpPr>
        <p:spPr>
          <a:xfrm>
            <a:off x="4343102" y="980440"/>
            <a:ext cx="3289189" cy="721519"/>
          </a:xfrm>
          <a:prstGeom prst="roundRect">
            <a:avLst>
              <a:gd name="adj" fmla="val 100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EBD92A-C458-4B1B-BA5D-298C4F744E6E}"/>
              </a:ext>
            </a:extLst>
          </p:cNvPr>
          <p:cNvSpPr txBox="1"/>
          <p:nvPr/>
        </p:nvSpPr>
        <p:spPr>
          <a:xfrm>
            <a:off x="4424239" y="1147962"/>
            <a:ext cx="312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0257F"/>
                </a:solidFill>
                <a:latin typeface="Qanelas SemiBold" panose="00000700000000000000" pitchFamily="2" charset="-52"/>
              </a:rPr>
              <a:t>Авторизация\Безопасность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B31FE28-B2A3-4D09-B9DE-909CAE980674}"/>
              </a:ext>
            </a:extLst>
          </p:cNvPr>
          <p:cNvGrpSpPr/>
          <p:nvPr/>
        </p:nvGrpSpPr>
        <p:grpSpPr>
          <a:xfrm>
            <a:off x="1915429" y="5775962"/>
            <a:ext cx="2794981" cy="707766"/>
            <a:chOff x="4031981" y="5807334"/>
            <a:chExt cx="2794981" cy="707766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472CC809-A1BE-43B7-91AC-F3593E1A33D6}"/>
                </a:ext>
              </a:extLst>
            </p:cNvPr>
            <p:cNvSpPr/>
            <p:nvPr/>
          </p:nvSpPr>
          <p:spPr>
            <a:xfrm>
              <a:off x="4031981" y="5807334"/>
              <a:ext cx="2794981" cy="707766"/>
            </a:xfrm>
            <a:prstGeom prst="roundRect">
              <a:avLst>
                <a:gd name="adj" fmla="val 769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е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69C8C60F-D0A5-4F25-8D22-BDB7A812A6D6}"/>
                </a:ext>
              </a:extLst>
            </p:cNvPr>
            <p:cNvSpPr/>
            <p:nvPr/>
          </p:nvSpPr>
          <p:spPr>
            <a:xfrm>
              <a:off x="4807345" y="5842621"/>
              <a:ext cx="14830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anelas SemiBold" panose="00000700000000000000" pitchFamily="2" charset="-52"/>
                </a:rPr>
                <a:t>Источники данных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8FAFC075-A9D1-4224-A780-246EE2369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934" y="6121645"/>
              <a:ext cx="251437" cy="25143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7E88DBA-8B12-48F9-9F38-2790054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284" y="6121645"/>
              <a:ext cx="224497" cy="2514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F6901498-2A41-4875-AACA-66959851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887" y="6121646"/>
              <a:ext cx="512714" cy="253916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D62401E-D569-4AA3-ACA5-D2F7DDFC2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515" y="6125392"/>
              <a:ext cx="251436" cy="25143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8FB79A2C-6030-4AE7-BD96-5FC7A47AD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752" y="6121645"/>
              <a:ext cx="517380" cy="251437"/>
            </a:xfrm>
            <a:prstGeom prst="rect">
              <a:avLst/>
            </a:prstGeom>
          </p:spPr>
        </p:pic>
      </p:grpSp>
      <p:sp>
        <p:nvSpPr>
          <p:cNvPr id="46" name="Номер слайда 23">
            <a:extLst>
              <a:ext uri="{FF2B5EF4-FFF2-40B4-BE49-F238E27FC236}">
                <a16:creationId xmlns:a16="http://schemas.microsoft.com/office/drawing/2014/main" id="{AC8F6E16-4A45-4C80-88D1-4CD10220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933" y="6384737"/>
            <a:ext cx="339510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8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4687F5-5E2B-4D40-A200-A20206082779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3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25B25-2778-4FFC-807B-6B6A2C31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762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60257F"/>
                </a:solidFill>
                <a:effectLst/>
                <a:latin typeface="Qanelas Bold" panose="00000800000000000000" pitchFamily="2" charset="-52"/>
              </a:rPr>
              <a:t>ETL: извлечение, преобразование</a:t>
            </a:r>
            <a:br>
              <a:rPr lang="ru-RU" sz="4000" dirty="0">
                <a:solidFill>
                  <a:srgbClr val="60257F"/>
                </a:solidFill>
                <a:effectLst/>
                <a:latin typeface="Qanelas Bold" panose="00000800000000000000" pitchFamily="2" charset="-52"/>
              </a:rPr>
            </a:br>
            <a:r>
              <a:rPr lang="ru-RU" sz="4000" dirty="0">
                <a:solidFill>
                  <a:srgbClr val="60257F"/>
                </a:solidFill>
                <a:effectLst/>
                <a:latin typeface="Qanelas Bold" panose="00000800000000000000" pitchFamily="2" charset="-52"/>
              </a:rPr>
              <a:t>и загрузка данных</a:t>
            </a:r>
            <a:endParaRPr lang="ru-RU" sz="4000" dirty="0">
              <a:solidFill>
                <a:srgbClr val="60257F"/>
              </a:solidFill>
              <a:latin typeface="Qanelas Bold" panose="00000800000000000000" pitchFamily="2" charset="-52"/>
            </a:endParaRPr>
          </a:p>
        </p:txBody>
      </p:sp>
      <p:sp>
        <p:nvSpPr>
          <p:cNvPr id="49" name="Номер слайда 23">
            <a:extLst>
              <a:ext uri="{FF2B5EF4-FFF2-40B4-BE49-F238E27FC236}">
                <a16:creationId xmlns:a16="http://schemas.microsoft.com/office/drawing/2014/main" id="{5BD7C950-B0CC-4109-B712-A15D27CE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3933" y="6384737"/>
            <a:ext cx="339510" cy="365125"/>
          </a:xfrm>
        </p:spPr>
        <p:txBody>
          <a:bodyPr/>
          <a:lstStyle/>
          <a:p>
            <a:fld id="{0D622779-8449-498A-A276-9E3E5B749F80}" type="slidenum">
              <a:rPr lang="ru-RU" sz="2000" smtClean="0">
                <a:solidFill>
                  <a:srgbClr val="DBD1E1"/>
                </a:solidFill>
                <a:latin typeface="Qanelas Bold" panose="00000800000000000000" pitchFamily="2" charset="-52"/>
              </a:rPr>
              <a:t>9</a:t>
            </a:fld>
            <a:endParaRPr lang="ru-RU" sz="2000" dirty="0">
              <a:solidFill>
                <a:srgbClr val="DBD1E1"/>
              </a:solidFill>
              <a:latin typeface="Qanelas Bold" panose="00000800000000000000" pitchFamily="2" charset="-52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364D51F-FD71-4B6A-9E4C-9526B8689A4F}"/>
              </a:ext>
            </a:extLst>
          </p:cNvPr>
          <p:cNvSpPr/>
          <p:nvPr/>
        </p:nvSpPr>
        <p:spPr>
          <a:xfrm>
            <a:off x="1057275" y="2746374"/>
            <a:ext cx="2857499" cy="2257114"/>
          </a:xfrm>
          <a:prstGeom prst="roundRect">
            <a:avLst>
              <a:gd name="adj" fmla="val 4573"/>
            </a:avLst>
          </a:prstGeom>
          <a:solidFill>
            <a:srgbClr val="DED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65131B-8188-4B15-8F91-F4A7A83D0C6B}"/>
              </a:ext>
            </a:extLst>
          </p:cNvPr>
          <p:cNvSpPr txBox="1"/>
          <p:nvPr/>
        </p:nvSpPr>
        <p:spPr>
          <a:xfrm>
            <a:off x="1243536" y="2867025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effectLst/>
                <a:latin typeface="Qanelas SemiBold" panose="00000700000000000000" pitchFamily="50" charset="-52"/>
              </a:rPr>
              <a:t>Легкое подключение</a:t>
            </a:r>
            <a:br>
              <a:rPr lang="ru-RU" sz="1400" dirty="0">
                <a:solidFill>
                  <a:srgbClr val="4D4D4D"/>
                </a:solidFill>
                <a:effectLst/>
                <a:latin typeface="Qanelas SemiBold" panose="00000700000000000000" pitchFamily="50" charset="-52"/>
              </a:rPr>
            </a:br>
            <a:r>
              <a:rPr lang="ru-RU" sz="1400" dirty="0">
                <a:solidFill>
                  <a:srgbClr val="4D4D4D"/>
                </a:solidFill>
                <a:effectLst/>
                <a:latin typeface="Qanelas SemiBold" panose="00000700000000000000" pitchFamily="50" charset="-52"/>
              </a:rPr>
              <a:t>к источникам данных:</a:t>
            </a:r>
            <a:endParaRPr lang="ru-RU" sz="1400" dirty="0">
              <a:solidFill>
                <a:srgbClr val="4D4D4D"/>
              </a:solidFill>
              <a:latin typeface="Qanelas SemiBold" panose="00000700000000000000" pitchFamily="50" charset="-52"/>
            </a:endParaRP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0D2D557-5FA3-49EE-B3DF-7CC45EB07522}"/>
              </a:ext>
            </a:extLst>
          </p:cNvPr>
          <p:cNvGrpSpPr/>
          <p:nvPr/>
        </p:nvGrpSpPr>
        <p:grpSpPr>
          <a:xfrm>
            <a:off x="1470361" y="3426525"/>
            <a:ext cx="1797287" cy="1500782"/>
            <a:chOff x="1243536" y="3597828"/>
            <a:chExt cx="1797287" cy="1500782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2C19D67A-CBBE-4C21-9D4F-3B2B9A041A35}"/>
                </a:ext>
              </a:extLst>
            </p:cNvPr>
            <p:cNvSpPr/>
            <p:nvPr/>
          </p:nvSpPr>
          <p:spPr>
            <a:xfrm>
              <a:off x="1243536" y="3597828"/>
              <a:ext cx="10310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1С </a:t>
              </a:r>
              <a:r>
                <a:rPr lang="ru-RU" sz="1200" dirty="0">
                  <a:solidFill>
                    <a:srgbClr val="4D4D4D"/>
                  </a:solidFill>
                  <a:latin typeface="Qanelas" panose="00000500000000000000" pitchFamily="50" charset="-52"/>
                </a:rPr>
                <a:t>системы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57F59ADD-BC8B-4F19-8DCD-952E0F815BCA}"/>
                </a:ext>
              </a:extLst>
            </p:cNvPr>
            <p:cNvSpPr/>
            <p:nvPr/>
          </p:nvSpPr>
          <p:spPr>
            <a:xfrm>
              <a:off x="1243536" y="3841225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rgbClr val="4D4D4D"/>
                  </a:solidFill>
                  <a:latin typeface="Qanelas" panose="00000500000000000000" pitchFamily="50" charset="-52"/>
                </a:rPr>
                <a:t>Файлы</a:t>
              </a:r>
              <a:r>
                <a:rPr lang="ru-RU" sz="14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 </a:t>
              </a:r>
              <a:r>
                <a:rPr lang="en-US" sz="14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xlsx, </a:t>
              </a:r>
              <a:r>
                <a:rPr lang="en-US" sz="1400" dirty="0" err="1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cvs</a:t>
              </a:r>
              <a:endParaRPr lang="ru-RU" sz="1400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39FECA83-0AFE-485D-A19B-6EE3DFE990A1}"/>
                </a:ext>
              </a:extLst>
            </p:cNvPr>
            <p:cNvSpPr/>
            <p:nvPr/>
          </p:nvSpPr>
          <p:spPr>
            <a:xfrm>
              <a:off x="1243536" y="4093058"/>
              <a:ext cx="17972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rgbClr val="4D4D4D"/>
                  </a:solidFill>
                  <a:latin typeface="Qanelas" panose="00000500000000000000" pitchFamily="50" charset="-52"/>
                </a:rPr>
                <a:t>Реляционные СУБД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5766FC7A-BC23-4721-AB83-E844D981A099}"/>
                </a:ext>
              </a:extLst>
            </p:cNvPr>
            <p:cNvSpPr/>
            <p:nvPr/>
          </p:nvSpPr>
          <p:spPr>
            <a:xfrm>
              <a:off x="1243536" y="4331418"/>
              <a:ext cx="17604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err="1">
                  <a:solidFill>
                    <a:srgbClr val="4D4D4D"/>
                  </a:solidFill>
                  <a:latin typeface="Qanelas" panose="00000500000000000000" pitchFamily="50" charset="-52"/>
                </a:rPr>
                <a:t>Нереляционные</a:t>
              </a:r>
              <a:r>
                <a:rPr lang="ru-RU" sz="1200" dirty="0">
                  <a:solidFill>
                    <a:srgbClr val="4D4D4D"/>
                  </a:solidFill>
                  <a:latin typeface="Qanelas" panose="00000500000000000000" pitchFamily="50" charset="-52"/>
                </a:rPr>
                <a:t> СУБД</a:t>
              </a: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ACE68305-8400-4CA4-8E75-B8CB5AC0E210}"/>
                </a:ext>
              </a:extLst>
            </p:cNvPr>
            <p:cNvSpPr/>
            <p:nvPr/>
          </p:nvSpPr>
          <p:spPr>
            <a:xfrm>
              <a:off x="1243536" y="4555266"/>
              <a:ext cx="13773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On-line </a:t>
              </a:r>
              <a:r>
                <a:rPr lang="ru-RU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сервисы</a:t>
              </a:r>
              <a:endParaRPr lang="ru-RU" sz="1200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867480E4-683A-4074-892E-FBB0BA3B24C5}"/>
                </a:ext>
              </a:extLst>
            </p:cNvPr>
            <p:cNvSpPr/>
            <p:nvPr/>
          </p:nvSpPr>
          <p:spPr>
            <a:xfrm>
              <a:off x="1243536" y="4821611"/>
              <a:ext cx="7906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4D4D4D"/>
                  </a:solidFill>
                  <a:latin typeface="Qanelas" panose="00000500000000000000" pitchFamily="50" charset="-52"/>
                </a:rPr>
                <a:t>REST API</a:t>
              </a:r>
              <a:endParaRPr lang="ru-RU" sz="1200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AAE460D6-E122-449C-8A13-7B54D09FF939}"/>
              </a:ext>
            </a:extLst>
          </p:cNvPr>
          <p:cNvSpPr/>
          <p:nvPr/>
        </p:nvSpPr>
        <p:spPr>
          <a:xfrm>
            <a:off x="1381174" y="3533386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C9157070-09EA-4C5E-8E29-204B3536258A}"/>
              </a:ext>
            </a:extLst>
          </p:cNvPr>
          <p:cNvSpPr/>
          <p:nvPr/>
        </p:nvSpPr>
        <p:spPr>
          <a:xfrm>
            <a:off x="1381173" y="3782309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08C29E75-69FA-4C09-804C-59C9A5686F0E}"/>
              </a:ext>
            </a:extLst>
          </p:cNvPr>
          <p:cNvSpPr/>
          <p:nvPr/>
        </p:nvSpPr>
        <p:spPr>
          <a:xfrm>
            <a:off x="1381171" y="4016103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F888FC3D-26F5-414C-A2F9-6E2A73E21693}"/>
              </a:ext>
            </a:extLst>
          </p:cNvPr>
          <p:cNvSpPr/>
          <p:nvPr/>
        </p:nvSpPr>
        <p:spPr>
          <a:xfrm>
            <a:off x="1381171" y="4253648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40F572A8-001E-4460-B9F1-F92346127EFD}"/>
              </a:ext>
            </a:extLst>
          </p:cNvPr>
          <p:cNvSpPr/>
          <p:nvPr/>
        </p:nvSpPr>
        <p:spPr>
          <a:xfrm>
            <a:off x="1381171" y="4470111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F7CECBF1-5D82-4A86-9B7F-0A9F9DA92AE0}"/>
              </a:ext>
            </a:extLst>
          </p:cNvPr>
          <p:cNvSpPr/>
          <p:nvPr/>
        </p:nvSpPr>
        <p:spPr>
          <a:xfrm>
            <a:off x="1381172" y="4740720"/>
            <a:ext cx="89187" cy="89187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D4D"/>
              </a:solidFill>
            </a:endParaRP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E5C5E8B-1227-4AA4-BBC5-D47C33A6B9F5}"/>
              </a:ext>
            </a:extLst>
          </p:cNvPr>
          <p:cNvGrpSpPr/>
          <p:nvPr/>
        </p:nvGrpSpPr>
        <p:grpSpPr>
          <a:xfrm>
            <a:off x="4670086" y="1828800"/>
            <a:ext cx="2854663" cy="4244831"/>
            <a:chOff x="4318995" y="1965470"/>
            <a:chExt cx="2854663" cy="4244831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964F4324-8F60-48D5-8D24-303EFAC41BDF}"/>
                </a:ext>
              </a:extLst>
            </p:cNvPr>
            <p:cNvSpPr/>
            <p:nvPr/>
          </p:nvSpPr>
          <p:spPr>
            <a:xfrm>
              <a:off x="4318995" y="1965470"/>
              <a:ext cx="2854663" cy="4244831"/>
            </a:xfrm>
            <a:prstGeom prst="roundRect">
              <a:avLst>
                <a:gd name="adj" fmla="val 4573"/>
              </a:avLst>
            </a:prstGeom>
            <a:solidFill>
              <a:srgbClr val="DE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4D4D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2E40057-F82A-44B5-B4C6-89F9E272BA59}"/>
                </a:ext>
              </a:extLst>
            </p:cNvPr>
            <p:cNvSpPr txBox="1"/>
            <p:nvPr/>
          </p:nvSpPr>
          <p:spPr>
            <a:xfrm>
              <a:off x="4463564" y="2086668"/>
              <a:ext cx="172515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  <a:t>Извлечение</a:t>
              </a:r>
              <a:b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</a:br>
              <a: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  <a:t>и преобразование</a:t>
              </a:r>
              <a:b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</a:br>
              <a: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  <a:t>данных:</a:t>
              </a:r>
              <a:endParaRPr lang="ru-RU" sz="1400" dirty="0">
                <a:solidFill>
                  <a:srgbClr val="4D4D4D"/>
                </a:solidFill>
                <a:latin typeface="Qanelas Bold" panose="00000800000000000000" pitchFamily="2" charset="-52"/>
              </a:endParaRPr>
            </a:p>
          </p:txBody>
        </p: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07D7A49D-1684-4725-9A62-E7669C6B3E88}"/>
                </a:ext>
              </a:extLst>
            </p:cNvPr>
            <p:cNvGrpSpPr/>
            <p:nvPr/>
          </p:nvGrpSpPr>
          <p:grpSpPr>
            <a:xfrm>
              <a:off x="4606400" y="2868291"/>
              <a:ext cx="2279851" cy="3192988"/>
              <a:chOff x="4393716" y="2731777"/>
              <a:chExt cx="2279851" cy="3192988"/>
            </a:xfrm>
          </p:grpSpPr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id="{5D10B84D-999D-4210-9970-EAB9C9F7017D}"/>
                  </a:ext>
                </a:extLst>
              </p:cNvPr>
              <p:cNvSpPr/>
              <p:nvPr/>
            </p:nvSpPr>
            <p:spPr>
              <a:xfrm>
                <a:off x="4450587" y="2731777"/>
                <a:ext cx="22229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Настройка задач извлечения</a:t>
                </a:r>
                <a:b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</a:br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и преобразования данных</a:t>
                </a:r>
                <a:b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</a:br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по расписанию</a:t>
                </a:r>
                <a:endParaRPr lang="ru-RU" sz="1200" dirty="0">
                  <a:solidFill>
                    <a:srgbClr val="4D4D4D"/>
                  </a:solidFill>
                  <a:latin typeface="Qanelas" panose="00000500000000000000" pitchFamily="50" charset="-52"/>
                </a:endParaRPr>
              </a:p>
            </p:txBody>
          </p:sp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8DE75568-68C1-4E07-BD09-DCAA9DFF9FB4}"/>
                  </a:ext>
                </a:extLst>
              </p:cNvPr>
              <p:cNvSpPr/>
              <p:nvPr/>
            </p:nvSpPr>
            <p:spPr>
              <a:xfrm>
                <a:off x="4450587" y="3327131"/>
                <a:ext cx="18102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Быстрое подключение</a:t>
                </a:r>
                <a:b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</a:br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к источникам данных</a:t>
                </a:r>
                <a:endParaRPr lang="ru-RU" sz="1200" dirty="0">
                  <a:solidFill>
                    <a:srgbClr val="4D4D4D"/>
                  </a:solidFill>
                  <a:latin typeface="Qanelas" panose="00000500000000000000" pitchFamily="50" charset="-52"/>
                </a:endParaRPr>
              </a:p>
            </p:txBody>
          </p:sp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id="{2F2A371B-92E2-43A4-AA10-36E0F9B79514}"/>
                  </a:ext>
                </a:extLst>
              </p:cNvPr>
              <p:cNvSpPr/>
              <p:nvPr/>
            </p:nvSpPr>
            <p:spPr>
              <a:xfrm>
                <a:off x="4450587" y="3784734"/>
                <a:ext cx="189896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Простой интерфейс</a:t>
                </a:r>
                <a:b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</a:br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настройки процесса</a:t>
                </a:r>
                <a:b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</a:br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преобразования данных</a:t>
                </a:r>
                <a:endParaRPr lang="ru-RU" sz="1200" dirty="0">
                  <a:solidFill>
                    <a:srgbClr val="4D4D4D"/>
                  </a:solidFill>
                  <a:latin typeface="Qanelas" panose="00000500000000000000" pitchFamily="50" charset="-52"/>
                </a:endParaRPr>
              </a:p>
            </p:txBody>
          </p:sp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46E85E3C-5E74-4B33-800F-EB7F82F1253A}"/>
                  </a:ext>
                </a:extLst>
              </p:cNvPr>
              <p:cNvSpPr/>
              <p:nvPr/>
            </p:nvSpPr>
            <p:spPr>
              <a:xfrm>
                <a:off x="4450587" y="4388421"/>
                <a:ext cx="203541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Подключение к 1С</a:t>
                </a:r>
                <a:b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</a:br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с помощью специального</a:t>
                </a:r>
                <a:b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</a:br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адаптера</a:t>
                </a:r>
                <a:endParaRPr lang="ru-RU" sz="1200" dirty="0">
                  <a:solidFill>
                    <a:srgbClr val="4D4D4D"/>
                  </a:solidFill>
                  <a:latin typeface="Qanelas" panose="00000500000000000000" pitchFamily="50" charset="-52"/>
                </a:endParaRPr>
              </a:p>
            </p:txBody>
          </p:sp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03F4CAD4-4AB1-4D42-A1FC-C9681AB34007}"/>
                  </a:ext>
                </a:extLst>
              </p:cNvPr>
              <p:cNvSpPr/>
              <p:nvPr/>
            </p:nvSpPr>
            <p:spPr>
              <a:xfrm>
                <a:off x="4450587" y="5003643"/>
                <a:ext cx="218146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Доставка данных</a:t>
                </a:r>
                <a:b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</a:br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в аналитическое хранилище</a:t>
                </a:r>
                <a:endParaRPr lang="ru-RU" sz="1200" dirty="0">
                  <a:solidFill>
                    <a:srgbClr val="4D4D4D"/>
                  </a:solidFill>
                  <a:latin typeface="Qanelas" panose="00000500000000000000" pitchFamily="50" charset="-52"/>
                </a:endParaRPr>
              </a:p>
            </p:txBody>
          </p:sp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C6F259C7-1C2E-4028-B8DE-BD7551CF9ED4}"/>
                  </a:ext>
                </a:extLst>
              </p:cNvPr>
              <p:cNvSpPr/>
              <p:nvPr/>
            </p:nvSpPr>
            <p:spPr>
              <a:xfrm>
                <a:off x="4450587" y="5463100"/>
                <a:ext cx="13257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Рабочее место</a:t>
                </a:r>
                <a:b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</a:br>
                <a:r>
                  <a:rPr lang="ru-RU" sz="1200" dirty="0">
                    <a:solidFill>
                      <a:srgbClr val="4D4D4D"/>
                    </a:solidFill>
                    <a:effectLst/>
                    <a:latin typeface="Qanelas" panose="00000500000000000000" pitchFamily="50" charset="-52"/>
                  </a:rPr>
                  <a:t>Дата-инженера</a:t>
                </a:r>
                <a:endParaRPr lang="ru-RU" sz="1200" dirty="0">
                  <a:solidFill>
                    <a:srgbClr val="4D4D4D"/>
                  </a:solidFill>
                  <a:latin typeface="Qanelas" panose="00000500000000000000" pitchFamily="50" charset="-52"/>
                </a:endParaRPr>
              </a:p>
            </p:txBody>
          </p:sp>
          <p:sp>
            <p:nvSpPr>
              <p:cNvPr id="93" name="Овал 92">
                <a:extLst>
                  <a:ext uri="{FF2B5EF4-FFF2-40B4-BE49-F238E27FC236}">
                    <a16:creationId xmlns:a16="http://schemas.microsoft.com/office/drawing/2014/main" id="{B7760DE0-7D0B-4F01-A9EF-3285153041FF}"/>
                  </a:ext>
                </a:extLst>
              </p:cNvPr>
              <p:cNvSpPr/>
              <p:nvPr/>
            </p:nvSpPr>
            <p:spPr>
              <a:xfrm>
                <a:off x="4393717" y="2822431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4" name="Овал 93">
                <a:extLst>
                  <a:ext uri="{FF2B5EF4-FFF2-40B4-BE49-F238E27FC236}">
                    <a16:creationId xmlns:a16="http://schemas.microsoft.com/office/drawing/2014/main" id="{8476F36A-115D-458C-8ED3-5E02BDE257D4}"/>
                  </a:ext>
                </a:extLst>
              </p:cNvPr>
              <p:cNvSpPr/>
              <p:nvPr/>
            </p:nvSpPr>
            <p:spPr>
              <a:xfrm>
                <a:off x="4393716" y="3417458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5" name="Овал 94">
                <a:extLst>
                  <a:ext uri="{FF2B5EF4-FFF2-40B4-BE49-F238E27FC236}">
                    <a16:creationId xmlns:a16="http://schemas.microsoft.com/office/drawing/2014/main" id="{0C205E12-DEFF-45FC-808C-DE10153FE7B8}"/>
                  </a:ext>
                </a:extLst>
              </p:cNvPr>
              <p:cNvSpPr/>
              <p:nvPr/>
            </p:nvSpPr>
            <p:spPr>
              <a:xfrm>
                <a:off x="4393716" y="3886943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BFFFA8D8-CDE6-4012-86B3-620D98C500E5}"/>
                  </a:ext>
                </a:extLst>
              </p:cNvPr>
              <p:cNvSpPr/>
              <p:nvPr/>
            </p:nvSpPr>
            <p:spPr>
              <a:xfrm>
                <a:off x="4405993" y="4481970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7" name="Овал 96">
                <a:extLst>
                  <a:ext uri="{FF2B5EF4-FFF2-40B4-BE49-F238E27FC236}">
                    <a16:creationId xmlns:a16="http://schemas.microsoft.com/office/drawing/2014/main" id="{EE689156-282C-4CA0-AF8B-5ADFF9D637D4}"/>
                  </a:ext>
                </a:extLst>
              </p:cNvPr>
              <p:cNvSpPr/>
              <p:nvPr/>
            </p:nvSpPr>
            <p:spPr>
              <a:xfrm>
                <a:off x="4405993" y="5099141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id="{54BC15B6-9CD6-4F64-9A86-63B5A4F5276C}"/>
                  </a:ext>
                </a:extLst>
              </p:cNvPr>
              <p:cNvSpPr/>
              <p:nvPr/>
            </p:nvSpPr>
            <p:spPr>
              <a:xfrm>
                <a:off x="4405993" y="5558100"/>
                <a:ext cx="89187" cy="89187"/>
              </a:xfrm>
              <a:prstGeom prst="ellips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D4D4D"/>
                  </a:solidFill>
                </a:endParaRPr>
              </a:p>
            </p:txBody>
          </p:sp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5C6EDC92-FEDA-43E0-A161-A5F4B0C6A116}"/>
              </a:ext>
            </a:extLst>
          </p:cNvPr>
          <p:cNvGrpSpPr/>
          <p:nvPr/>
        </p:nvGrpSpPr>
        <p:grpSpPr>
          <a:xfrm>
            <a:off x="8280062" y="2332265"/>
            <a:ext cx="2854663" cy="2855907"/>
            <a:chOff x="7687670" y="1756083"/>
            <a:chExt cx="2854663" cy="2855907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40316E5F-A972-45BF-A3BD-ABCC3ECE2389}"/>
                </a:ext>
              </a:extLst>
            </p:cNvPr>
            <p:cNvSpPr/>
            <p:nvPr/>
          </p:nvSpPr>
          <p:spPr>
            <a:xfrm>
              <a:off x="7687670" y="1756083"/>
              <a:ext cx="2854663" cy="2855907"/>
            </a:xfrm>
            <a:prstGeom prst="roundRect">
              <a:avLst>
                <a:gd name="adj" fmla="val 4573"/>
              </a:avLst>
            </a:prstGeom>
            <a:solidFill>
              <a:srgbClr val="DE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4D4D"/>
                </a:solidFill>
              </a:endParaRP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519ADAAD-0583-46C1-BA55-B7FD6D9B8BEC}"/>
                </a:ext>
              </a:extLst>
            </p:cNvPr>
            <p:cNvSpPr/>
            <p:nvPr/>
          </p:nvSpPr>
          <p:spPr>
            <a:xfrm>
              <a:off x="7823200" y="1838096"/>
              <a:ext cx="205105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  <a:t>Гарантированная</a:t>
              </a:r>
              <a:b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</a:br>
              <a: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  <a:t>доставка данных</a:t>
              </a:r>
              <a:b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</a:br>
              <a: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  <a:t>в аналитическое</a:t>
              </a:r>
              <a:b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</a:br>
              <a: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  <a:t>хранилище через</a:t>
              </a:r>
              <a:b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</a:br>
              <a:r>
                <a:rPr lang="ru-RU" sz="1400" dirty="0">
                  <a:solidFill>
                    <a:srgbClr val="4D4D4D"/>
                  </a:solidFill>
                  <a:effectLst/>
                  <a:latin typeface="Qanelas Bold" panose="00000800000000000000" pitchFamily="2" charset="-52"/>
                </a:rPr>
                <a:t>шину данных:</a:t>
              </a:r>
              <a:endParaRPr lang="ru-RU" sz="1400" dirty="0">
                <a:solidFill>
                  <a:srgbClr val="4D4D4D"/>
                </a:solidFill>
                <a:latin typeface="Qanelas Bold" panose="00000800000000000000" pitchFamily="2" charset="-52"/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02627BD1-7FF1-4CEC-B5FE-43389CA6F84F}"/>
                </a:ext>
              </a:extLst>
            </p:cNvPr>
            <p:cNvSpPr/>
            <p:nvPr/>
          </p:nvSpPr>
          <p:spPr>
            <a:xfrm>
              <a:off x="8018208" y="3044725"/>
              <a:ext cx="19506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Многопоточная доставка</a:t>
              </a:r>
              <a:br>
                <a:rPr lang="ru-RU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</a:br>
              <a:r>
                <a:rPr lang="ru-RU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данных</a:t>
              </a:r>
              <a:endParaRPr lang="ru-RU" sz="1200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B4BA2D2B-0B5B-4BA0-909B-3104A2EA55EF}"/>
                </a:ext>
              </a:extLst>
            </p:cNvPr>
            <p:cNvSpPr/>
            <p:nvPr/>
          </p:nvSpPr>
          <p:spPr>
            <a:xfrm>
              <a:off x="8018208" y="3478614"/>
              <a:ext cx="16950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Перезапуск в случае</a:t>
              </a:r>
              <a:br>
                <a:rPr lang="ru-RU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</a:br>
              <a:r>
                <a:rPr lang="ru-RU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ошибки</a:t>
              </a:r>
              <a:endParaRPr lang="ru-RU" sz="1200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94E64EDF-05D8-4207-969F-8BC52C0C9A20}"/>
                </a:ext>
              </a:extLst>
            </p:cNvPr>
            <p:cNvSpPr/>
            <p:nvPr/>
          </p:nvSpPr>
          <p:spPr>
            <a:xfrm>
              <a:off x="8018208" y="3904317"/>
              <a:ext cx="16466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Отказоустойчивость</a:t>
              </a:r>
              <a:endParaRPr lang="ru-RU" sz="1200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5E5A19E7-E644-46EA-9E8F-66588BEABB99}"/>
                </a:ext>
              </a:extLst>
            </p:cNvPr>
            <p:cNvSpPr/>
            <p:nvPr/>
          </p:nvSpPr>
          <p:spPr>
            <a:xfrm>
              <a:off x="8018208" y="4203426"/>
              <a:ext cx="15808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rgbClr val="4D4D4D"/>
                  </a:solidFill>
                  <a:effectLst/>
                  <a:latin typeface="Qanelas" panose="00000500000000000000" pitchFamily="50" charset="-52"/>
                </a:rPr>
                <a:t>Масштабируемость</a:t>
              </a:r>
              <a:endParaRPr lang="ru-RU" sz="1200" dirty="0">
                <a:solidFill>
                  <a:srgbClr val="4D4D4D"/>
                </a:solidFill>
                <a:latin typeface="Qanelas" panose="00000500000000000000" pitchFamily="50" charset="-52"/>
              </a:endParaRPr>
            </a:p>
          </p:txBody>
        </p: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A30C03E8-70C3-4280-962E-65E509AC8D7A}"/>
                </a:ext>
              </a:extLst>
            </p:cNvPr>
            <p:cNvSpPr/>
            <p:nvPr/>
          </p:nvSpPr>
          <p:spPr>
            <a:xfrm>
              <a:off x="7953493" y="3137536"/>
              <a:ext cx="89187" cy="89187"/>
            </a:xfrm>
            <a:prstGeom prst="ellips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4D4D"/>
                </a:solidFill>
              </a:endParaRPr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B9546279-85FE-4722-BBAB-E40AB486777E}"/>
                </a:ext>
              </a:extLst>
            </p:cNvPr>
            <p:cNvSpPr/>
            <p:nvPr/>
          </p:nvSpPr>
          <p:spPr>
            <a:xfrm>
              <a:off x="7950999" y="3570185"/>
              <a:ext cx="89187" cy="89187"/>
            </a:xfrm>
            <a:prstGeom prst="ellips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4D4D"/>
                </a:solidFill>
              </a:endParaRPr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D125CB59-8318-462A-942F-2CF5B258DD88}"/>
                </a:ext>
              </a:extLst>
            </p:cNvPr>
            <p:cNvSpPr/>
            <p:nvPr/>
          </p:nvSpPr>
          <p:spPr>
            <a:xfrm>
              <a:off x="7950999" y="3995209"/>
              <a:ext cx="89187" cy="89187"/>
            </a:xfrm>
            <a:prstGeom prst="ellips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4D4D"/>
                </a:solidFill>
              </a:endParaRPr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CF0F718C-2F38-4BE4-884D-DE190CDFA18E}"/>
                </a:ext>
              </a:extLst>
            </p:cNvPr>
            <p:cNvSpPr/>
            <p:nvPr/>
          </p:nvSpPr>
          <p:spPr>
            <a:xfrm>
              <a:off x="7950999" y="4296389"/>
              <a:ext cx="89187" cy="89187"/>
            </a:xfrm>
            <a:prstGeom prst="ellips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4D4D"/>
                </a:solidFill>
              </a:endParaRPr>
            </a:p>
          </p:txBody>
        </p:sp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6FF3C679-C8E6-403C-8CDB-D9999494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7577" y="3691925"/>
            <a:ext cx="304607" cy="453006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DB7E3A31-05D9-43B6-BCA6-4E4EF3BD4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0570" y="3685958"/>
            <a:ext cx="304607" cy="453006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C0F30C83-7E59-4BAF-9E7C-2B5D9D8094A7}"/>
              </a:ext>
            </a:extLst>
          </p:cNvPr>
          <p:cNvSpPr txBox="1"/>
          <p:nvPr/>
        </p:nvSpPr>
        <p:spPr>
          <a:xfrm>
            <a:off x="10547407" y="428341"/>
            <a:ext cx="156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D896"/>
                </a:solidFill>
                <a:latin typeface="Qanelas Bold" panose="00000800000000000000" pitchFamily="2" charset="-52"/>
              </a:rPr>
              <a:t>OmegaBI</a:t>
            </a:r>
            <a:endParaRPr lang="ru-RU" sz="2400" dirty="0">
              <a:solidFill>
                <a:srgbClr val="FCD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93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632</Words>
  <Application>Microsoft Office PowerPoint</Application>
  <PresentationFormat>Широкоэкранный</PresentationFormat>
  <Paragraphs>227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Qanelas</vt:lpstr>
      <vt:lpstr>Qanelas Bold</vt:lpstr>
      <vt:lpstr>Qanelas Medium</vt:lpstr>
      <vt:lpstr>Qanelas SemiBold</vt:lpstr>
      <vt:lpstr>Тема Office</vt:lpstr>
      <vt:lpstr>OmegaBI   Интеллектуальная платформа бизнес-анализа</vt:lpstr>
      <vt:lpstr>Области применения аналитики</vt:lpstr>
      <vt:lpstr>Преимущества использования аналитики</vt:lpstr>
      <vt:lpstr>Презентация PowerPoint</vt:lpstr>
      <vt:lpstr>Презентация PowerPoint</vt:lpstr>
      <vt:lpstr>Предполагаемый результат внедрения</vt:lpstr>
      <vt:lpstr>Краткое описание продукта</vt:lpstr>
      <vt:lpstr>Презентация PowerPoint</vt:lpstr>
      <vt:lpstr>ETL: извлечение, преобразование и загрузка данных</vt:lpstr>
      <vt:lpstr>Презентация PowerPoint</vt:lpstr>
      <vt:lpstr>Аналитическое хранилище</vt:lpstr>
      <vt:lpstr>Интерактивное взаимодействие с пользователем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Потороакэ</dc:creator>
  <cp:lastModifiedBy>Кисельникова Марина Михайловна</cp:lastModifiedBy>
  <cp:revision>131</cp:revision>
  <dcterms:created xsi:type="dcterms:W3CDTF">2022-04-21T07:42:38Z</dcterms:created>
  <dcterms:modified xsi:type="dcterms:W3CDTF">2022-11-07T07:20:29Z</dcterms:modified>
</cp:coreProperties>
</file>